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>
  <p:sldMasterIdLst>
    <p:sldMasterId id="2147483724" r:id="rId4"/>
    <p:sldMasterId id="2147483735" r:id="rId5"/>
  </p:sldMasterIdLst>
  <p:notesMasterIdLst>
    <p:notesMasterId r:id="rId16"/>
  </p:notesMasterIdLst>
  <p:handoutMasterIdLst>
    <p:handoutMasterId r:id="rId17"/>
  </p:handoutMasterIdLst>
  <p:sldIdLst>
    <p:sldId id="290" r:id="rId6"/>
    <p:sldId id="288" r:id="rId7"/>
    <p:sldId id="294" r:id="rId8"/>
    <p:sldId id="275" r:id="rId9"/>
    <p:sldId id="295" r:id="rId10"/>
    <p:sldId id="292" r:id="rId11"/>
    <p:sldId id="291" r:id="rId12"/>
    <p:sldId id="268" r:id="rId13"/>
    <p:sldId id="277" r:id="rId14"/>
    <p:sldId id="293" r:id="rId15"/>
  </p:sldIdLst>
  <p:sldSz cx="10691813" cy="7559675"/>
  <p:notesSz cx="6735763" cy="9866313"/>
  <p:embeddedFontLst>
    <p:embeddedFont>
      <p:font typeface="HGSｺﾞｼｯｸE" panose="020B0900000000000000" pitchFamily="50" charset="-128"/>
      <p:regular r:id="rId18"/>
    </p:embeddedFont>
    <p:embeddedFont>
      <p:font typeface="Meiryo UI" panose="020B0604030504040204" pitchFamily="50" charset="-128"/>
      <p:regular r:id="rId19"/>
      <p:bold r:id="rId20"/>
      <p:italic r:id="rId21"/>
      <p:boldItalic r:id="rId22"/>
    </p:embeddedFont>
    <p:embeddedFont>
      <p:font typeface="メイリオ" panose="020B0604030504040204" pitchFamily="50" charset="-128"/>
      <p:regular r:id="rId23"/>
      <p:bold r:id="rId24"/>
      <p:italic r:id="rId25"/>
      <p:boldItalic r:id="rId26"/>
    </p:embeddedFont>
    <p:embeddedFont>
      <p:font typeface="游ゴシック" panose="020B0400000000000000" pitchFamily="50" charset="-128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C6"/>
    <a:srgbClr val="F7B74D"/>
    <a:srgbClr val="FFA4A4"/>
    <a:srgbClr val="93D074"/>
    <a:srgbClr val="E06A6A"/>
    <a:srgbClr val="009999"/>
    <a:srgbClr val="D25300"/>
    <a:srgbClr val="009FE8"/>
    <a:srgbClr val="015EAE"/>
    <a:srgbClr val="309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68107A-E273-42C9-B34E-1E7A4886630E}" v="4" dt="2024-12-20T06:37:38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3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492151335036848E-2"/>
          <c:y val="9.8766803688479066E-2"/>
          <c:w val="0.93891130152205315"/>
          <c:h val="0.7046249607041812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日本</c:v>
                </c:pt>
              </c:strCache>
            </c:strRef>
          </c:tx>
          <c:spPr>
            <a:solidFill>
              <a:srgbClr val="408FA6"/>
            </a:solidFill>
            <a:ln>
              <a:noFill/>
            </a:ln>
            <a:effectLst/>
          </c:spPr>
          <c:invertIfNegative val="0"/>
          <c:cat>
            <c:numRef>
              <c:f>Sheet1!$D$10:$M$10</c:f>
              <c:numCache>
                <c:formatCode>0_ </c:formatCode>
                <c:ptCount val="10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</c:numCache>
            </c:numRef>
          </c:cat>
          <c:val>
            <c:numRef>
              <c:f>Sheet1!$D$11:$M$11</c:f>
              <c:numCache>
                <c:formatCode>0_ </c:formatCode>
                <c:ptCount val="10"/>
                <c:pt idx="0">
                  <c:v>42</c:v>
                </c:pt>
                <c:pt idx="1">
                  <c:v>50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206</c:v>
                </c:pt>
                <c:pt idx="7">
                  <c:v>220</c:v>
                </c:pt>
                <c:pt idx="8">
                  <c:v>270</c:v>
                </c:pt>
                <c:pt idx="9">
                  <c:v>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7E-4DF6-B8D8-BEFDFF898D0B}"/>
            </c:ext>
          </c:extLst>
        </c:ser>
        <c:ser>
          <c:idx val="1"/>
          <c:order val="1"/>
          <c:tx>
            <c:strRef>
              <c:f>Sheet1!$B$12</c:f>
              <c:strCache>
                <c:ptCount val="1"/>
                <c:pt idx="0">
                  <c:v>長春</c:v>
                </c:pt>
              </c:strCache>
            </c:strRef>
          </c:tx>
          <c:spPr>
            <a:pattFill prst="pct50">
              <a:fgClr>
                <a:sysClr val="window" lastClr="FFFFFF"/>
              </a:fgClr>
              <a:bgClr>
                <a:srgbClr val="408FA6"/>
              </a:bgClr>
            </a:pattFill>
            <a:ln>
              <a:noFill/>
            </a:ln>
            <a:effectLst/>
          </c:spPr>
          <c:invertIfNegative val="0"/>
          <c:cat>
            <c:numRef>
              <c:f>Sheet1!$D$10:$M$10</c:f>
              <c:numCache>
                <c:formatCode>0_ </c:formatCode>
                <c:ptCount val="10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</c:numCache>
            </c:numRef>
          </c:cat>
          <c:val>
            <c:numRef>
              <c:f>Sheet1!$D$12:$M$12</c:f>
              <c:numCache>
                <c:formatCode>General</c:formatCode>
                <c:ptCount val="10"/>
                <c:pt idx="0">
                  <c:v>67</c:v>
                </c:pt>
                <c:pt idx="1">
                  <c:v>75</c:v>
                </c:pt>
                <c:pt idx="2" formatCode="0_ ">
                  <c:v>100</c:v>
                </c:pt>
                <c:pt idx="3" formatCode="0_ ">
                  <c:v>130</c:v>
                </c:pt>
                <c:pt idx="4" formatCode="0_ ">
                  <c:v>160</c:v>
                </c:pt>
                <c:pt idx="5" formatCode="0_ ">
                  <c:v>160</c:v>
                </c:pt>
                <c:pt idx="6" formatCode="0_ ">
                  <c:v>160</c:v>
                </c:pt>
                <c:pt idx="7">
                  <c:v>160</c:v>
                </c:pt>
                <c:pt idx="8" formatCode="0_ ">
                  <c:v>190</c:v>
                </c:pt>
                <c:pt idx="9" formatCode="0_ 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7E-4DF6-B8D8-BEFDFF898D0B}"/>
            </c:ext>
          </c:extLst>
        </c:ser>
        <c:ser>
          <c:idx val="2"/>
          <c:order val="2"/>
          <c:tx>
            <c:strRef>
              <c:f>Sheet1!$B$13</c:f>
              <c:strCache>
                <c:ptCount val="1"/>
                <c:pt idx="0">
                  <c:v>大連</c:v>
                </c:pt>
              </c:strCache>
            </c:strRef>
          </c:tx>
          <c:spPr>
            <a:pattFill prst="pct30">
              <a:fgClr>
                <a:srgbClr val="408FA6"/>
              </a:fgClr>
              <a:bgClr>
                <a:sysClr val="window" lastClr="FFFFFF"/>
              </a:bgClr>
            </a:patt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/>
            </a:sp3d>
          </c:spPr>
          <c:invertIfNegative val="0"/>
          <c:cat>
            <c:numRef>
              <c:f>Sheet1!$D$10:$M$10</c:f>
              <c:numCache>
                <c:formatCode>0_ </c:formatCode>
                <c:ptCount val="10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</c:numCache>
            </c:numRef>
          </c:cat>
          <c:val>
            <c:numRef>
              <c:f>Sheet1!$D$13:$M$13</c:f>
              <c:numCache>
                <c:formatCode>General</c:formatCode>
                <c:ptCount val="10"/>
                <c:pt idx="0">
                  <c:v>23</c:v>
                </c:pt>
                <c:pt idx="1">
                  <c:v>42</c:v>
                </c:pt>
                <c:pt idx="2" formatCode="0_ ">
                  <c:v>60</c:v>
                </c:pt>
                <c:pt idx="3" formatCode="0_ ">
                  <c:v>70</c:v>
                </c:pt>
                <c:pt idx="4" formatCode="0_ ">
                  <c:v>70</c:v>
                </c:pt>
                <c:pt idx="5" formatCode="0_ ">
                  <c:v>140</c:v>
                </c:pt>
                <c:pt idx="6" formatCode="0_ ">
                  <c:v>140</c:v>
                </c:pt>
                <c:pt idx="7">
                  <c:v>140</c:v>
                </c:pt>
                <c:pt idx="8" formatCode="0_ ">
                  <c:v>200</c:v>
                </c:pt>
                <c:pt idx="9" formatCode="0_ ">
                  <c:v>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7E-4DF6-B8D8-BEFDFF898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0"/>
        <c:overlap val="100"/>
        <c:axId val="429953240"/>
        <c:axId val="429955200"/>
      </c:barChart>
      <c:lineChart>
        <c:grouping val="standard"/>
        <c:varyColors val="0"/>
        <c:ser>
          <c:idx val="3"/>
          <c:order val="3"/>
          <c:tx>
            <c:strRef>
              <c:f>Sheet1!$B$14</c:f>
              <c:strCache>
                <c:ptCount val="1"/>
                <c:pt idx="0">
                  <c:v>売上</c:v>
                </c:pt>
              </c:strCache>
            </c:strRef>
          </c:tx>
          <c:spPr>
            <a:ln w="28575" cap="rnd">
              <a:solidFill>
                <a:srgbClr val="164B7F"/>
              </a:solidFill>
              <a:round/>
            </a:ln>
            <a:effectLst/>
          </c:spPr>
          <c:marker>
            <c:symbol val="none"/>
          </c:marker>
          <c:cat>
            <c:numRef>
              <c:f>Sheet1!$D$10:$M$10</c:f>
              <c:numCache>
                <c:formatCode>0_ </c:formatCode>
                <c:ptCount val="10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</c:numCache>
            </c:numRef>
          </c:cat>
          <c:val>
            <c:numRef>
              <c:f>Sheet1!$D$14:$M$14</c:f>
              <c:numCache>
                <c:formatCode>General</c:formatCode>
                <c:ptCount val="10"/>
                <c:pt idx="0">
                  <c:v>4.2300000000000004</c:v>
                </c:pt>
                <c:pt idx="1">
                  <c:v>7.6</c:v>
                </c:pt>
                <c:pt idx="2">
                  <c:v>9.3699999999999992</c:v>
                </c:pt>
                <c:pt idx="3">
                  <c:v>11.42</c:v>
                </c:pt>
                <c:pt idx="4">
                  <c:v>16.38</c:v>
                </c:pt>
                <c:pt idx="5">
                  <c:v>21.95</c:v>
                </c:pt>
                <c:pt idx="6">
                  <c:v>23.8</c:v>
                </c:pt>
                <c:pt idx="7" formatCode="0_ ">
                  <c:v>27.1</c:v>
                </c:pt>
                <c:pt idx="8">
                  <c:v>36.700000000000003</c:v>
                </c:pt>
                <c:pt idx="9" formatCode="0.0_ ">
                  <c:v>48.3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17E-4DF6-B8D8-BEFDFF898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962095"/>
        <c:axId val="294831919"/>
      </c:lineChart>
      <c:catAx>
        <c:axId val="429953240"/>
        <c:scaling>
          <c:orientation val="minMax"/>
        </c:scaling>
        <c:delete val="0"/>
        <c:axPos val="b"/>
        <c:numFmt formatCode="0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HGPｺﾞｼｯｸM" panose="020B0600000000000000" pitchFamily="50" charset="-128"/>
                <a:cs typeface="Arial" panose="020B0604020202020204" pitchFamily="34" charset="0"/>
              </a:defRPr>
            </a:pPr>
            <a:endParaRPr lang="ja-JP"/>
          </a:p>
        </c:txPr>
        <c:crossAx val="429955200"/>
        <c:crosses val="autoZero"/>
        <c:auto val="1"/>
        <c:lblAlgn val="ctr"/>
        <c:lblOffset val="100"/>
        <c:noMultiLvlLbl val="0"/>
      </c:catAx>
      <c:valAx>
        <c:axId val="429955200"/>
        <c:scaling>
          <c:orientation val="minMax"/>
          <c:max val="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429953240"/>
        <c:crosses val="autoZero"/>
        <c:crossBetween val="between"/>
      </c:valAx>
      <c:valAx>
        <c:axId val="294831919"/>
        <c:scaling>
          <c:orientation val="minMax"/>
          <c:max val="5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84962095"/>
        <c:crosses val="max"/>
        <c:crossBetween val="between"/>
      </c:valAx>
      <c:catAx>
        <c:axId val="484962095"/>
        <c:scaling>
          <c:orientation val="minMax"/>
        </c:scaling>
        <c:delete val="1"/>
        <c:axPos val="b"/>
        <c:numFmt formatCode="0_ " sourceLinked="1"/>
        <c:majorTickMark val="out"/>
        <c:minorTickMark val="none"/>
        <c:tickLblPos val="nextTo"/>
        <c:crossAx val="2948319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3573900187168719E-2"/>
          <c:y val="1.4662939432130911E-2"/>
          <c:w val="0.37733837390583597"/>
          <c:h val="4.94877669520898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B8962FFD-FA52-44BF-9F54-1FAB782F69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2918830" cy="495029"/>
          </a:xfrm>
          <a:prstGeom prst="rect">
            <a:avLst/>
          </a:prstGeom>
        </p:spPr>
        <p:txBody>
          <a:bodyPr vert="horz" lIns="90747" tIns="45374" rIns="90747" bIns="45374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E1FA585-C20A-42C9-9ECF-BC55F86F82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5376" y="2"/>
            <a:ext cx="2918830" cy="495029"/>
          </a:xfrm>
          <a:prstGeom prst="rect">
            <a:avLst/>
          </a:prstGeom>
        </p:spPr>
        <p:txBody>
          <a:bodyPr vert="horz" lIns="90747" tIns="45374" rIns="90747" bIns="45374" rtlCol="0"/>
          <a:lstStyle>
            <a:lvl1pPr algn="r">
              <a:defRPr sz="1200"/>
            </a:lvl1pPr>
          </a:lstStyle>
          <a:p>
            <a:fld id="{EFFC8821-C691-49A5-9805-014B67CAF5E4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5741367-54F8-4590-A5B5-827B2D86D8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371287"/>
            <a:ext cx="2918830" cy="495028"/>
          </a:xfrm>
          <a:prstGeom prst="rect">
            <a:avLst/>
          </a:prstGeom>
        </p:spPr>
        <p:txBody>
          <a:bodyPr vert="horz" lIns="90747" tIns="45374" rIns="90747" bIns="45374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453F840-E4C1-47B4-9566-32075D6A3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5376" y="9371287"/>
            <a:ext cx="2918830" cy="495028"/>
          </a:xfrm>
          <a:prstGeom prst="rect">
            <a:avLst/>
          </a:prstGeom>
        </p:spPr>
        <p:txBody>
          <a:bodyPr vert="horz" lIns="90747" tIns="45374" rIns="90747" bIns="45374" rtlCol="0" anchor="b"/>
          <a:lstStyle>
            <a:lvl1pPr algn="r">
              <a:defRPr sz="1200"/>
            </a:lvl1pPr>
          </a:lstStyle>
          <a:p>
            <a:fld id="{3B4E8A60-FBCD-4098-AF58-8959D841B4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8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18830" cy="495029"/>
          </a:xfrm>
          <a:prstGeom prst="rect">
            <a:avLst/>
          </a:prstGeom>
        </p:spPr>
        <p:txBody>
          <a:bodyPr vert="horz" lIns="90747" tIns="45374" rIns="90747" bIns="45374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6" y="2"/>
            <a:ext cx="2918830" cy="495029"/>
          </a:xfrm>
          <a:prstGeom prst="rect">
            <a:avLst/>
          </a:prstGeom>
        </p:spPr>
        <p:txBody>
          <a:bodyPr vert="horz" lIns="90747" tIns="45374" rIns="90747" bIns="45374" rtlCol="0"/>
          <a:lstStyle>
            <a:lvl1pPr algn="r">
              <a:defRPr sz="1200"/>
            </a:lvl1pPr>
          </a:lstStyle>
          <a:p>
            <a:fld id="{ECB89B4A-3D23-483E-BCAC-EA0A6E7AE28E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3488"/>
            <a:ext cx="47069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47" tIns="45374" rIns="90747" bIns="4537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0747" tIns="45374" rIns="90747" bIns="4537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9371287"/>
            <a:ext cx="2918830" cy="495028"/>
          </a:xfrm>
          <a:prstGeom prst="rect">
            <a:avLst/>
          </a:prstGeom>
        </p:spPr>
        <p:txBody>
          <a:bodyPr vert="horz" lIns="90747" tIns="45374" rIns="90747" bIns="45374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6" y="9371287"/>
            <a:ext cx="2918830" cy="495028"/>
          </a:xfrm>
          <a:prstGeom prst="rect">
            <a:avLst/>
          </a:prstGeom>
        </p:spPr>
        <p:txBody>
          <a:bodyPr vert="horz" lIns="90747" tIns="45374" rIns="90747" bIns="45374" rtlCol="0" anchor="b"/>
          <a:lstStyle>
            <a:lvl1pPr algn="r">
              <a:defRPr sz="1200"/>
            </a:lvl1pPr>
          </a:lstStyle>
          <a:p>
            <a:fld id="{6C1DFEB5-F2B3-4E42-A062-B1D4CBF4BB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375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873" rtl="0" eaLnBrk="1" latinLnBrk="0" hangingPunct="1">
      <a:defRPr kumimoji="1" sz="1369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kumimoji="1" sz="1369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kumimoji="1" sz="1369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kumimoji="1" sz="1369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kumimoji="1" sz="1369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kumimoji="1" sz="1369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kumimoji="1" sz="1369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kumimoji="1" sz="1369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kumimoji="1"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DFEB5-F2B3-4E42-A062-B1D4CBF4BB9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171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DFEB5-F2B3-4E42-A062-B1D4CBF4BB9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78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DFEB5-F2B3-4E42-A062-B1D4CBF4BB9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16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ECA9-516E-008C-4069-28A7F1269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B2B2C87-69FD-9F64-CFCB-3BBADE1A5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B0A3B4C-A5C6-A0D7-39F6-2D635C0E0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D6E2DC8-BE62-CC6F-12B8-95480D503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DFEB5-F2B3-4E42-A062-B1D4CBF4BB9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8823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DFDDF-0E95-A299-40CE-C9817D0F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CF5FB4B-537C-3004-C734-F1523871F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61B2A3-C0B3-0359-1295-47FE89FD6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80DEFC-301D-1196-2BAD-CA41CE8195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DFEB5-F2B3-4E42-A062-B1D4CBF4BB9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37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DFEB5-F2B3-4E42-A062-B1D4CBF4BB9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99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25EE0-B566-4D50-81E1-92510F5BD10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79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5D93A-9026-7FD3-8FA9-D140D80F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3CCAB0F-F71E-7EA7-D538-47E8C5139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561B947-4135-EBEA-439F-037592FC4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54955E-102C-E074-05E0-7FA125E08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DFEB5-F2B3-4E42-A062-B1D4CBF4BB9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60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60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0FDAB9-FEB2-4848-B275-CC5271674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1" y="0"/>
            <a:ext cx="10688969" cy="7559673"/>
          </a:xfrm>
          <a:prstGeom prst="rect">
            <a:avLst/>
          </a:prstGeom>
        </p:spPr>
      </p:pic>
      <p:sp>
        <p:nvSpPr>
          <p:cNvPr id="18" name="タイトル 1">
            <a:extLst>
              <a:ext uri="{FF2B5EF4-FFF2-40B4-BE49-F238E27FC236}">
                <a16:creationId xmlns:a16="http://schemas.microsoft.com/office/drawing/2014/main" id="{B2B54EC4-2468-42D6-AA57-02D1222F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25" y="329566"/>
            <a:ext cx="7174800" cy="4392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2800" b="1" spc="100" baseline="0">
                <a:solidFill>
                  <a:schemeClr val="bg2">
                    <a:lumMod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A12ECB6-D59B-47F0-8770-3C2AFE4BAD93}"/>
              </a:ext>
            </a:extLst>
          </p:cNvPr>
          <p:cNvSpPr/>
          <p:nvPr userDrawn="1"/>
        </p:nvSpPr>
        <p:spPr>
          <a:xfrm>
            <a:off x="0" y="7199675"/>
            <a:ext cx="10691813" cy="360000"/>
          </a:xfrm>
          <a:prstGeom prst="rect">
            <a:avLst/>
          </a:prstGeom>
          <a:solidFill>
            <a:srgbClr val="015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スライド番号プレースホルダー 5">
            <a:extLst>
              <a:ext uri="{FF2B5EF4-FFF2-40B4-BE49-F238E27FC236}">
                <a16:creationId xmlns:a16="http://schemas.microsoft.com/office/drawing/2014/main" id="{AC541AFF-CDFB-432E-A0AB-53F1EFD0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1719" y="7286194"/>
            <a:ext cx="404018" cy="21748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100">
                <a:solidFill>
                  <a:schemeClr val="bg1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1pPr>
          </a:lstStyle>
          <a:p>
            <a:fld id="{44463A9F-A776-4FA1-BF86-4B8962EFD73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41A25EE-6E7D-4AF6-BB06-3243967189A0}"/>
              </a:ext>
            </a:extLst>
          </p:cNvPr>
          <p:cNvSpPr txBox="1"/>
          <p:nvPr userDrawn="1"/>
        </p:nvSpPr>
        <p:spPr>
          <a:xfrm>
            <a:off x="359082" y="7324470"/>
            <a:ext cx="298960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Copyright © </a:t>
            </a:r>
            <a:r>
              <a:rPr lang="ja-JP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六元素情報システム株式会社</a:t>
            </a:r>
            <a:r>
              <a:rPr lang="en-US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 All Rights Reserved</a:t>
            </a:r>
            <a:endParaRPr kumimoji="1" lang="ja-JP" altLang="en-US" sz="8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4B18AF2-5C01-44E7-B768-9E80AE67EFD1}"/>
              </a:ext>
            </a:extLst>
          </p:cNvPr>
          <p:cNvSpPr txBox="1"/>
          <p:nvPr userDrawn="1"/>
        </p:nvSpPr>
        <p:spPr>
          <a:xfrm>
            <a:off x="9032313" y="682451"/>
            <a:ext cx="1410430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1" lang="ja-JP" altLang="en-US" sz="700" spc="40">
                <a:solidFill>
                  <a:schemeClr val="bg2">
                    <a:lumMod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顧客へ感動を、社員へ幸せを　</a:t>
            </a:r>
          </a:p>
        </p:txBody>
      </p:sp>
      <p:pic>
        <p:nvPicPr>
          <p:cNvPr id="23" name="図 22" descr="ロゴ&#10;&#10;自動的に生成された説明">
            <a:extLst>
              <a:ext uri="{FF2B5EF4-FFF2-40B4-BE49-F238E27FC236}">
                <a16:creationId xmlns:a16="http://schemas.microsoft.com/office/drawing/2014/main" id="{3F6C2A02-291A-46F0-A482-04BA318AD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" t="11577" r="8609" b="12280"/>
          <a:stretch/>
        </p:blipFill>
        <p:spPr>
          <a:xfrm>
            <a:off x="9207942" y="200947"/>
            <a:ext cx="1233489" cy="436277"/>
          </a:xfrm>
          <a:prstGeom prst="rect">
            <a:avLst/>
          </a:prstGeom>
        </p:spPr>
      </p:pic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433A240-7B2C-4B11-A919-51521A81A9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57"/>
            <a:ext cx="896114" cy="4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77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AB1C6CA5-A6B6-4700-84D9-578F0AF58D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b="38655"/>
          <a:stretch/>
        </p:blipFill>
        <p:spPr>
          <a:xfrm>
            <a:off x="-1" y="1372959"/>
            <a:ext cx="9184873" cy="5838373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C4C9ED-B337-47DC-8B97-84D12EA8BEC5}"/>
              </a:ext>
            </a:extLst>
          </p:cNvPr>
          <p:cNvSpPr/>
          <p:nvPr userDrawn="1"/>
        </p:nvSpPr>
        <p:spPr>
          <a:xfrm>
            <a:off x="0" y="6681535"/>
            <a:ext cx="10696577" cy="878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A409B8A-3B0F-486D-9E6C-A627C210731F}"/>
              </a:ext>
            </a:extLst>
          </p:cNvPr>
          <p:cNvSpPr/>
          <p:nvPr userDrawn="1"/>
        </p:nvSpPr>
        <p:spPr>
          <a:xfrm>
            <a:off x="0" y="7199675"/>
            <a:ext cx="10691813" cy="360000"/>
          </a:xfrm>
          <a:prstGeom prst="rect">
            <a:avLst/>
          </a:prstGeom>
          <a:solidFill>
            <a:srgbClr val="015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98F45D25-EB59-4B37-8887-B40BEAA7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1719" y="7286194"/>
            <a:ext cx="404018" cy="21748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100">
                <a:solidFill>
                  <a:schemeClr val="bg1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1pPr>
          </a:lstStyle>
          <a:p>
            <a:fld id="{44463A9F-A776-4FA1-BF86-4B8962EFD73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2E9846D-764F-44D2-8117-785F8FD1594D}"/>
              </a:ext>
            </a:extLst>
          </p:cNvPr>
          <p:cNvSpPr txBox="1"/>
          <p:nvPr userDrawn="1"/>
        </p:nvSpPr>
        <p:spPr>
          <a:xfrm>
            <a:off x="359082" y="7324470"/>
            <a:ext cx="298960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Copyright © </a:t>
            </a:r>
            <a:r>
              <a:rPr lang="ja-JP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六元素情報システム株式会社</a:t>
            </a:r>
            <a:r>
              <a:rPr lang="en-US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 All Rights Reserved</a:t>
            </a:r>
            <a:endParaRPr kumimoji="1" lang="ja-JP" altLang="en-US" sz="8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6A7DD70-6315-465D-BDB9-2A8DF306DFEA}"/>
              </a:ext>
            </a:extLst>
          </p:cNvPr>
          <p:cNvSpPr txBox="1"/>
          <p:nvPr userDrawn="1"/>
        </p:nvSpPr>
        <p:spPr>
          <a:xfrm>
            <a:off x="9032313" y="682451"/>
            <a:ext cx="1410430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1" lang="ja-JP" altLang="en-US" sz="700" spc="40">
                <a:solidFill>
                  <a:schemeClr val="bg2">
                    <a:lumMod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顧客へ感動を、社員へ幸せを　</a:t>
            </a:r>
          </a:p>
        </p:txBody>
      </p:sp>
      <p:pic>
        <p:nvPicPr>
          <p:cNvPr id="14" name="図 13" descr="ロゴ&#10;&#10;自動的に生成された説明">
            <a:extLst>
              <a:ext uri="{FF2B5EF4-FFF2-40B4-BE49-F238E27FC236}">
                <a16:creationId xmlns:a16="http://schemas.microsoft.com/office/drawing/2014/main" id="{B78A603A-331A-4BA4-B5D9-53D532ED7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" t="11577" r="8609" b="12280"/>
          <a:stretch/>
        </p:blipFill>
        <p:spPr>
          <a:xfrm>
            <a:off x="9207942" y="200947"/>
            <a:ext cx="1233489" cy="436277"/>
          </a:xfrm>
          <a:prstGeom prst="rect">
            <a:avLst/>
          </a:prstGeom>
        </p:spPr>
      </p:pic>
      <p:sp>
        <p:nvSpPr>
          <p:cNvPr id="18" name="タイトル 1">
            <a:extLst>
              <a:ext uri="{FF2B5EF4-FFF2-40B4-BE49-F238E27FC236}">
                <a16:creationId xmlns:a16="http://schemas.microsoft.com/office/drawing/2014/main" id="{95480316-37F1-438D-B91B-BDC5FE3A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25" y="329566"/>
            <a:ext cx="7174800" cy="4392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2800" b="1" spc="100" baseline="0">
                <a:solidFill>
                  <a:schemeClr val="bg2">
                    <a:lumMod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15" name="図 14" descr="背景パターン&#10;&#10;自動的に生成された説明">
            <a:extLst>
              <a:ext uri="{FF2B5EF4-FFF2-40B4-BE49-F238E27FC236}">
                <a16:creationId xmlns:a16="http://schemas.microsoft.com/office/drawing/2014/main" id="{4F4011D3-7EA8-4DB7-B64E-0272D12638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57"/>
            <a:ext cx="896114" cy="4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1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C1E9C75-D0E7-4A9E-AA0F-C91E064759DA}"/>
              </a:ext>
            </a:extLst>
          </p:cNvPr>
          <p:cNvSpPr/>
          <p:nvPr userDrawn="1"/>
        </p:nvSpPr>
        <p:spPr>
          <a:xfrm>
            <a:off x="0" y="7199675"/>
            <a:ext cx="10691813" cy="360000"/>
          </a:xfrm>
          <a:prstGeom prst="rect">
            <a:avLst/>
          </a:prstGeom>
          <a:solidFill>
            <a:srgbClr val="015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830BDF88-6839-493C-B806-73B6D1B5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1719" y="7286194"/>
            <a:ext cx="404018" cy="21748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100">
                <a:solidFill>
                  <a:schemeClr val="bg1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1pPr>
          </a:lstStyle>
          <a:p>
            <a:fld id="{44463A9F-A776-4FA1-BF86-4B8962EFD73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C34038-BCBA-44C4-80B5-A506AE92BC2C}"/>
              </a:ext>
            </a:extLst>
          </p:cNvPr>
          <p:cNvSpPr txBox="1"/>
          <p:nvPr userDrawn="1"/>
        </p:nvSpPr>
        <p:spPr>
          <a:xfrm>
            <a:off x="359082" y="7324470"/>
            <a:ext cx="298960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Copyright © </a:t>
            </a:r>
            <a:r>
              <a:rPr lang="ja-JP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六元素情報システム株式会社</a:t>
            </a:r>
            <a:r>
              <a:rPr lang="en-US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 All Rights Reserved</a:t>
            </a:r>
            <a:endParaRPr kumimoji="1" lang="ja-JP" altLang="en-US" sz="8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C59675D-3339-477C-942E-9322C4928288}"/>
              </a:ext>
            </a:extLst>
          </p:cNvPr>
          <p:cNvSpPr txBox="1"/>
          <p:nvPr userDrawn="1"/>
        </p:nvSpPr>
        <p:spPr>
          <a:xfrm>
            <a:off x="9032313" y="682451"/>
            <a:ext cx="1410430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1" lang="ja-JP" altLang="en-US" sz="700" spc="40">
                <a:solidFill>
                  <a:schemeClr val="bg2">
                    <a:lumMod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顧客へ感動を、社員へ幸せを　</a:t>
            </a:r>
          </a:p>
        </p:txBody>
      </p: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D0F0E034-5E2E-4DCC-835B-DB7AAEC54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" t="11577" r="8609" b="12280"/>
          <a:stretch/>
        </p:blipFill>
        <p:spPr>
          <a:xfrm>
            <a:off x="9207942" y="200947"/>
            <a:ext cx="1233489" cy="436277"/>
          </a:xfrm>
          <a:prstGeom prst="rect">
            <a:avLst/>
          </a:prstGeom>
        </p:spPr>
      </p:pic>
      <p:sp>
        <p:nvSpPr>
          <p:cNvPr id="13" name="タイトル 1">
            <a:extLst>
              <a:ext uri="{FF2B5EF4-FFF2-40B4-BE49-F238E27FC236}">
                <a16:creationId xmlns:a16="http://schemas.microsoft.com/office/drawing/2014/main" id="{50AA5063-7CF2-4E63-97E5-7DFC3643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25" y="329566"/>
            <a:ext cx="7174800" cy="4392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2800" b="1" spc="100" baseline="0">
                <a:solidFill>
                  <a:schemeClr val="bg2">
                    <a:lumMod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12" name="図 11" descr="背景パターン&#10;&#10;自動的に生成された説明">
            <a:extLst>
              <a:ext uri="{FF2B5EF4-FFF2-40B4-BE49-F238E27FC236}">
                <a16:creationId xmlns:a16="http://schemas.microsoft.com/office/drawing/2014/main" id="{78C25CA2-0E7D-4FD1-8BB4-DB426E8B0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57"/>
            <a:ext cx="896114" cy="4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A7587-635C-4D49-AC01-E14D0113FA68}"/>
              </a:ext>
            </a:extLst>
          </p:cNvPr>
          <p:cNvSpPr/>
          <p:nvPr userDrawn="1"/>
        </p:nvSpPr>
        <p:spPr>
          <a:xfrm>
            <a:off x="1470659" y="4253445"/>
            <a:ext cx="3875247" cy="2058234"/>
          </a:xfrm>
          <a:prstGeom prst="rect">
            <a:avLst/>
          </a:prstGeom>
          <a:solidFill>
            <a:srgbClr val="EC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1A37577-C3F8-4911-AE5D-C5666F1F04C0}"/>
              </a:ext>
            </a:extLst>
          </p:cNvPr>
          <p:cNvSpPr/>
          <p:nvPr userDrawn="1"/>
        </p:nvSpPr>
        <p:spPr>
          <a:xfrm>
            <a:off x="1470660" y="2143865"/>
            <a:ext cx="3875267" cy="2105985"/>
          </a:xfrm>
          <a:prstGeom prst="rect">
            <a:avLst/>
          </a:prstGeom>
          <a:solidFill>
            <a:srgbClr val="FFF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529740B-0E0F-4D51-863C-0F3F59807479}"/>
              </a:ext>
            </a:extLst>
          </p:cNvPr>
          <p:cNvSpPr/>
          <p:nvPr userDrawn="1"/>
        </p:nvSpPr>
        <p:spPr>
          <a:xfrm>
            <a:off x="5346334" y="4253445"/>
            <a:ext cx="3877200" cy="2058774"/>
          </a:xfrm>
          <a:prstGeom prst="rect">
            <a:avLst/>
          </a:prstGeom>
          <a:solidFill>
            <a:srgbClr val="FFF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1860239-6DE2-47CB-94D5-2FB35FDA91BE}"/>
              </a:ext>
            </a:extLst>
          </p:cNvPr>
          <p:cNvSpPr/>
          <p:nvPr userDrawn="1"/>
        </p:nvSpPr>
        <p:spPr>
          <a:xfrm>
            <a:off x="5346334" y="2143865"/>
            <a:ext cx="3877200" cy="2105985"/>
          </a:xfrm>
          <a:prstGeom prst="rect">
            <a:avLst/>
          </a:prstGeom>
          <a:solidFill>
            <a:srgbClr val="EF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690612A-BA98-4473-B58C-4E6C93AF01E7}"/>
              </a:ext>
            </a:extLst>
          </p:cNvPr>
          <p:cNvSpPr/>
          <p:nvPr userDrawn="1"/>
        </p:nvSpPr>
        <p:spPr>
          <a:xfrm>
            <a:off x="5346334" y="4031456"/>
            <a:ext cx="1609200" cy="220775"/>
          </a:xfrm>
          <a:prstGeom prst="rect">
            <a:avLst/>
          </a:prstGeom>
          <a:solidFill>
            <a:srgbClr val="87D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BA4D6C8-02E5-4C55-AA46-B2CEEE88B730}"/>
              </a:ext>
            </a:extLst>
          </p:cNvPr>
          <p:cNvSpPr/>
          <p:nvPr userDrawn="1"/>
        </p:nvSpPr>
        <p:spPr>
          <a:xfrm>
            <a:off x="3738563" y="4031456"/>
            <a:ext cx="1607365" cy="220775"/>
          </a:xfrm>
          <a:prstGeom prst="rect">
            <a:avLst/>
          </a:prstGeom>
          <a:solidFill>
            <a:srgbClr val="F4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879276B-3AD1-44D3-874C-39363D0C8249}"/>
              </a:ext>
            </a:extLst>
          </p:cNvPr>
          <p:cNvSpPr/>
          <p:nvPr userDrawn="1"/>
        </p:nvSpPr>
        <p:spPr>
          <a:xfrm>
            <a:off x="5346334" y="4253445"/>
            <a:ext cx="1609200" cy="219600"/>
          </a:xfrm>
          <a:prstGeom prst="rect">
            <a:avLst/>
          </a:prstGeom>
          <a:solidFill>
            <a:srgbClr val="FFA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4A1D88A-E1C3-40B4-BE80-1B3B99FE2DDC}"/>
              </a:ext>
            </a:extLst>
          </p:cNvPr>
          <p:cNvSpPr/>
          <p:nvPr userDrawn="1"/>
        </p:nvSpPr>
        <p:spPr>
          <a:xfrm>
            <a:off x="3738542" y="4253445"/>
            <a:ext cx="1607365" cy="219600"/>
          </a:xfrm>
          <a:prstGeom prst="rect">
            <a:avLst/>
          </a:prstGeom>
          <a:solidFill>
            <a:srgbClr val="9BC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AB722F5-BD1E-4F87-A240-82F31EC6703F}"/>
              </a:ext>
            </a:extLst>
          </p:cNvPr>
          <p:cNvSpPr txBox="1"/>
          <p:nvPr userDrawn="1"/>
        </p:nvSpPr>
        <p:spPr>
          <a:xfrm>
            <a:off x="5417870" y="4057707"/>
            <a:ext cx="1465530" cy="17139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kumimoji="1" lang="ja-JP" altLang="en-US" sz="14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開発ワークフロー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AFF4BA-4B95-42F2-85C8-B48E4C8359E6}"/>
              </a:ext>
            </a:extLst>
          </p:cNvPr>
          <p:cNvSpPr txBox="1"/>
          <p:nvPr userDrawn="1"/>
        </p:nvSpPr>
        <p:spPr>
          <a:xfrm>
            <a:off x="5417870" y="4281974"/>
            <a:ext cx="996853" cy="161439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kumimoji="1" lang="en-US" altLang="ja-JP" sz="1400" b="1" spc="1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CI</a:t>
            </a:r>
            <a:endParaRPr kumimoji="1" lang="ja-JP" altLang="en-US" sz="1400" b="1" spc="1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FB2E318-85A9-4A2D-8558-E2EB3696CB8B}"/>
              </a:ext>
            </a:extLst>
          </p:cNvPr>
          <p:cNvSpPr txBox="1"/>
          <p:nvPr userDrawn="1"/>
        </p:nvSpPr>
        <p:spPr>
          <a:xfrm>
            <a:off x="4425889" y="4281974"/>
            <a:ext cx="856999" cy="161439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r"/>
            <a:r>
              <a:rPr kumimoji="1" lang="en-US" altLang="ja-JP" sz="14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CD</a:t>
            </a:r>
            <a:endParaRPr kumimoji="1" lang="ja-JP" altLang="en-US" sz="1400" b="1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441B67F-F65C-4F61-8002-EBADB26BBF1A}"/>
              </a:ext>
            </a:extLst>
          </p:cNvPr>
          <p:cNvSpPr txBox="1"/>
          <p:nvPr userDrawn="1"/>
        </p:nvSpPr>
        <p:spPr>
          <a:xfrm>
            <a:off x="4054475" y="4057707"/>
            <a:ext cx="1228414" cy="17139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r"/>
            <a:r>
              <a:rPr kumimoji="1" lang="ja-JP" altLang="en-US" sz="1400" b="1" spc="-7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フィー</a:t>
            </a:r>
            <a:r>
              <a:rPr kumimoji="1" lang="ja-JP" altLang="en-US" sz="1400" b="1" spc="-15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ド</a:t>
            </a:r>
            <a:r>
              <a:rPr kumimoji="1" lang="ja-JP" altLang="en-US" sz="1400" b="1" spc="-7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バック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10D4A5B-339A-422F-B8A4-8F4A40BA4189}"/>
              </a:ext>
            </a:extLst>
          </p:cNvPr>
          <p:cNvSpPr/>
          <p:nvPr userDrawn="1"/>
        </p:nvSpPr>
        <p:spPr>
          <a:xfrm>
            <a:off x="0" y="7199675"/>
            <a:ext cx="10691813" cy="360000"/>
          </a:xfrm>
          <a:prstGeom prst="rect">
            <a:avLst/>
          </a:prstGeom>
          <a:solidFill>
            <a:srgbClr val="015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スライド番号プレースホルダー 5">
            <a:extLst>
              <a:ext uri="{FF2B5EF4-FFF2-40B4-BE49-F238E27FC236}">
                <a16:creationId xmlns:a16="http://schemas.microsoft.com/office/drawing/2014/main" id="{6C94AE0B-D153-4F72-B6AC-E49E4208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1719" y="7286194"/>
            <a:ext cx="404018" cy="21748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100">
                <a:solidFill>
                  <a:schemeClr val="bg1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1pPr>
          </a:lstStyle>
          <a:p>
            <a:fld id="{44463A9F-A776-4FA1-BF86-4B8962EFD73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A5EDE69-0F8B-4B33-85CC-975AC932515B}"/>
              </a:ext>
            </a:extLst>
          </p:cNvPr>
          <p:cNvSpPr txBox="1"/>
          <p:nvPr userDrawn="1"/>
        </p:nvSpPr>
        <p:spPr>
          <a:xfrm>
            <a:off x="359082" y="7324470"/>
            <a:ext cx="298960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Copyright © </a:t>
            </a:r>
            <a:r>
              <a:rPr lang="ja-JP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六元素情報システム株式会社</a:t>
            </a:r>
            <a:r>
              <a:rPr lang="en-US" altLang="ja-JP" sz="80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 panose="020B0600070205080204" pitchFamily="50" charset="-128"/>
              </a:rPr>
              <a:t> All Rights Reserved</a:t>
            </a:r>
            <a:endParaRPr kumimoji="1" lang="ja-JP" altLang="en-US" sz="8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8810435-951E-4DB4-9347-844A9162784B}"/>
              </a:ext>
            </a:extLst>
          </p:cNvPr>
          <p:cNvSpPr txBox="1"/>
          <p:nvPr userDrawn="1"/>
        </p:nvSpPr>
        <p:spPr>
          <a:xfrm>
            <a:off x="9032313" y="682451"/>
            <a:ext cx="1410430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1" lang="ja-JP" altLang="en-US" sz="700" spc="40">
                <a:solidFill>
                  <a:schemeClr val="bg2">
                    <a:lumMod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顧客へ感動を、社員へ幸せを　</a:t>
            </a:r>
          </a:p>
        </p:txBody>
      </p:sp>
      <p:pic>
        <p:nvPicPr>
          <p:cNvPr id="24" name="図 23" descr="ロゴ&#10;&#10;自動的に生成された説明">
            <a:extLst>
              <a:ext uri="{FF2B5EF4-FFF2-40B4-BE49-F238E27FC236}">
                <a16:creationId xmlns:a16="http://schemas.microsoft.com/office/drawing/2014/main" id="{59C90F37-83FB-4008-A823-723E6B192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" t="11577" r="8609" b="12280"/>
          <a:stretch/>
        </p:blipFill>
        <p:spPr>
          <a:xfrm>
            <a:off x="9207942" y="200947"/>
            <a:ext cx="1233489" cy="436277"/>
          </a:xfrm>
          <a:prstGeom prst="rect">
            <a:avLst/>
          </a:prstGeom>
        </p:spPr>
      </p:pic>
      <p:sp>
        <p:nvSpPr>
          <p:cNvPr id="26" name="タイトル 1">
            <a:extLst>
              <a:ext uri="{FF2B5EF4-FFF2-40B4-BE49-F238E27FC236}">
                <a16:creationId xmlns:a16="http://schemas.microsoft.com/office/drawing/2014/main" id="{D9E10307-3863-4815-9720-01182E98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25" y="329566"/>
            <a:ext cx="7174800" cy="4392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2800" b="1" spc="100" baseline="0">
                <a:solidFill>
                  <a:schemeClr val="bg2">
                    <a:lumMod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25" name="図 24" descr="背景パターン&#10;&#10;自動的に生成された説明">
            <a:extLst>
              <a:ext uri="{FF2B5EF4-FFF2-40B4-BE49-F238E27FC236}">
                <a16:creationId xmlns:a16="http://schemas.microsoft.com/office/drawing/2014/main" id="{9B8BB341-99CF-474D-9BBF-8B549A2C8C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57"/>
            <a:ext cx="896114" cy="4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0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B0CA516D-37D5-F3F4-F293-628268A0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64" y="402493"/>
            <a:ext cx="4610845" cy="581474"/>
          </a:xfrm>
          <a:prstGeom prst="rect">
            <a:avLst/>
          </a:prstGeom>
        </p:spPr>
        <p:txBody>
          <a:bodyPr/>
          <a:lstStyle>
            <a:lvl1pPr>
              <a:defRPr sz="2159" b="1">
                <a:solidFill>
                  <a:srgbClr val="164B7F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322D2D73-638E-CB93-00C6-E5A1A0401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031" y="7211213"/>
            <a:ext cx="465304" cy="311274"/>
          </a:xfrm>
          <a:prstGeom prst="rect">
            <a:avLst/>
          </a:prstGeom>
        </p:spPr>
        <p:txBody>
          <a:bodyPr/>
          <a:lstStyle>
            <a:lvl1pPr algn="l">
              <a:defRPr sz="1228">
                <a:solidFill>
                  <a:srgbClr val="164B7F"/>
                </a:solidFill>
              </a:defRPr>
            </a:lvl1pPr>
          </a:lstStyle>
          <a:p>
            <a:fld id="{D7E55BC0-6822-4685-9C93-3EC93B85AD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7913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12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95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7" r:id="rId2"/>
    <p:sldLayoutId id="2147483738" r:id="rId3"/>
    <p:sldLayoutId id="2147483739" r:id="rId4"/>
    <p:sldLayoutId id="214748374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userDrawn="1">
          <p15:clr>
            <a:srgbClr val="F26B43"/>
          </p15:clr>
        </p15:guide>
        <p15:guide id="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raingo.rgsis.com/" TargetMode="External"/><Relationship Id="rId11" Type="http://schemas.openxmlformats.org/officeDocument/2006/relationships/hyperlink" Target="https://rakumon.com/" TargetMode="External"/><Relationship Id="rId5" Type="http://schemas.openxmlformats.org/officeDocument/2006/relationships/hyperlink" Target="https://atgo.rgsis.com/" TargetMode="External"/><Relationship Id="rId10" Type="http://schemas.openxmlformats.org/officeDocument/2006/relationships/image" Target="../media/image12.sv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akumon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1FF67F2-63BE-4226-89BC-AEDE9BAE60C0}"/>
              </a:ext>
            </a:extLst>
          </p:cNvPr>
          <p:cNvSpPr txBox="1"/>
          <p:nvPr/>
        </p:nvSpPr>
        <p:spPr>
          <a:xfrm>
            <a:off x="5403849" y="4410610"/>
            <a:ext cx="15589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1200" b="1" spc="650">
                <a:solidFill>
                  <a:srgbClr val="015EA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社員へ幸せを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FD76F11-5887-4AB8-AEF0-48D908747D48}"/>
              </a:ext>
            </a:extLst>
          </p:cNvPr>
          <p:cNvSpPr txBox="1"/>
          <p:nvPr/>
        </p:nvSpPr>
        <p:spPr>
          <a:xfrm>
            <a:off x="3558381" y="4410610"/>
            <a:ext cx="15113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1200" b="1" spc="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顧客へ感動を、</a:t>
            </a:r>
          </a:p>
        </p:txBody>
      </p:sp>
    </p:spTree>
    <p:extLst>
      <p:ext uri="{BB962C8B-B14F-4D97-AF65-F5344CB8AC3E}">
        <p14:creationId xmlns:p14="http://schemas.microsoft.com/office/powerpoint/2010/main" val="212310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B4C5E-5CB4-236C-C7C3-300DB43EB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C976EA-0573-C462-EB53-3802B680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A9F-A776-4FA1-BF86-4B8962EFD736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10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0025A5-7AFC-DD2F-81B4-31BA1A7B2C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連絡先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BA2DE12-4533-4D98-609A-17CCE56A043B}"/>
              </a:ext>
            </a:extLst>
          </p:cNvPr>
          <p:cNvSpPr txBox="1"/>
          <p:nvPr/>
        </p:nvSpPr>
        <p:spPr>
          <a:xfrm>
            <a:off x="2736121" y="1724480"/>
            <a:ext cx="2955180" cy="2989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TW" altLang="en-US" sz="1943" b="1">
                <a:solidFill>
                  <a:srgbClr val="7EA6A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大連六元素科技有限公司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E2A755E-C505-2444-68C7-60242A230F14}"/>
              </a:ext>
            </a:extLst>
          </p:cNvPr>
          <p:cNvSpPr txBox="1"/>
          <p:nvPr/>
        </p:nvSpPr>
        <p:spPr>
          <a:xfrm>
            <a:off x="2547506" y="4500924"/>
            <a:ext cx="2933750" cy="10526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ts val="324"/>
              </a:spcBef>
              <a:spcAft>
                <a:spcPct val="0"/>
              </a:spcAft>
              <a:buClr>
                <a:srgbClr val="3333CC"/>
              </a:buClr>
              <a:tabLst>
                <a:tab pos="1687260" algn="l"/>
                <a:tab pos="2816276" algn="l"/>
                <a:tab pos="3179622" algn="l"/>
                <a:tab pos="3542967" algn="l"/>
                <a:tab pos="3907706" algn="l"/>
                <a:tab pos="4271050" algn="l"/>
                <a:tab pos="4634395" algn="l"/>
                <a:tab pos="4997742" algn="l"/>
                <a:tab pos="5362479" algn="l"/>
                <a:tab pos="5725825" algn="l"/>
                <a:tab pos="6089170" algn="l"/>
                <a:tab pos="6452515" algn="l"/>
                <a:tab pos="6817254" algn="l"/>
                <a:tab pos="7180598" algn="l"/>
                <a:tab pos="7543944" algn="l"/>
              </a:tabLst>
              <a:defRPr/>
            </a:pPr>
            <a:r>
              <a:rPr lang="zh-TW" altLang="en-US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〒</a:t>
            </a:r>
            <a:r>
              <a:rPr lang="en-US" altLang="zh-TW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130012</a:t>
            </a:r>
            <a:r>
              <a:rPr lang="ja-JP" altLang="en-US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　</a:t>
            </a:r>
            <a:r>
              <a:rPr lang="zh-TW" altLang="en-US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中国吉林省長春市高新区光谷大街</a:t>
            </a:r>
            <a:br>
              <a:rPr lang="en-US" altLang="zh-TW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</a:br>
            <a:r>
              <a:rPr lang="en-US" altLang="zh-TW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1377</a:t>
            </a:r>
            <a:r>
              <a:rPr lang="zh-TW" altLang="en-US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号通宇泰克</a:t>
            </a:r>
            <a:r>
              <a:rPr lang="en-US" altLang="zh-TW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3F</a:t>
            </a:r>
          </a:p>
          <a:p>
            <a:pPr>
              <a:lnSpc>
                <a:spcPct val="150000"/>
              </a:lnSpc>
              <a:spcBef>
                <a:spcPts val="324"/>
              </a:spcBef>
              <a:spcAft>
                <a:spcPct val="0"/>
              </a:spcAft>
              <a:buClr>
                <a:srgbClr val="3333CC"/>
              </a:buClr>
              <a:tabLst>
                <a:tab pos="1687260" algn="l"/>
                <a:tab pos="2816276" algn="l"/>
                <a:tab pos="3179622" algn="l"/>
                <a:tab pos="3542967" algn="l"/>
                <a:tab pos="3907706" algn="l"/>
                <a:tab pos="4271050" algn="l"/>
                <a:tab pos="4634395" algn="l"/>
                <a:tab pos="4997742" algn="l"/>
                <a:tab pos="5362479" algn="l"/>
                <a:tab pos="5725825" algn="l"/>
                <a:tab pos="6089170" algn="l"/>
                <a:tab pos="6452515" algn="l"/>
                <a:tab pos="6817254" algn="l"/>
                <a:tab pos="7180598" algn="l"/>
                <a:tab pos="7543944" algn="l"/>
              </a:tabLst>
              <a:defRPr/>
            </a:pPr>
            <a:r>
              <a:rPr lang="en-US" altLang="zh-TW" sz="1079" spc="36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TEL</a:t>
            </a:r>
            <a:r>
              <a:rPr lang="en-US" altLang="zh-TW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:+86-431-81962100</a:t>
            </a:r>
          </a:p>
          <a:p>
            <a:pPr>
              <a:lnSpc>
                <a:spcPct val="150000"/>
              </a:lnSpc>
              <a:spcBef>
                <a:spcPts val="324"/>
              </a:spcBef>
              <a:spcAft>
                <a:spcPct val="0"/>
              </a:spcAft>
              <a:buClr>
                <a:srgbClr val="3333CC"/>
              </a:buClr>
              <a:tabLst>
                <a:tab pos="1687260" algn="l"/>
                <a:tab pos="2816276" algn="l"/>
                <a:tab pos="3179622" algn="l"/>
                <a:tab pos="3542967" algn="l"/>
                <a:tab pos="3907706" algn="l"/>
                <a:tab pos="4271050" algn="l"/>
                <a:tab pos="4634395" algn="l"/>
                <a:tab pos="4997742" algn="l"/>
                <a:tab pos="5362479" algn="l"/>
                <a:tab pos="5725825" algn="l"/>
                <a:tab pos="6089170" algn="l"/>
                <a:tab pos="6452515" algn="l"/>
                <a:tab pos="6817254" algn="l"/>
                <a:tab pos="7180598" algn="l"/>
                <a:tab pos="7543944" algn="l"/>
              </a:tabLst>
              <a:defRPr/>
            </a:pPr>
            <a:r>
              <a:rPr lang="en-US" altLang="zh-TW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FAX:+86-431-81178206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18B399F-B3E5-88CF-FCCC-5A02102EFD4E}"/>
              </a:ext>
            </a:extLst>
          </p:cNvPr>
          <p:cNvSpPr txBox="1"/>
          <p:nvPr/>
        </p:nvSpPr>
        <p:spPr>
          <a:xfrm>
            <a:off x="6241835" y="4500924"/>
            <a:ext cx="4062251" cy="15881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ts val="324"/>
              </a:spcBef>
              <a:spcAft>
                <a:spcPct val="0"/>
              </a:spcAft>
              <a:buClr>
                <a:srgbClr val="3333CC"/>
              </a:buClr>
              <a:tabLst>
                <a:tab pos="1687260" algn="l"/>
                <a:tab pos="2816276" algn="l"/>
                <a:tab pos="3179622" algn="l"/>
                <a:tab pos="3542967" algn="l"/>
                <a:tab pos="3907706" algn="l"/>
                <a:tab pos="4271050" algn="l"/>
                <a:tab pos="4634395" algn="l"/>
                <a:tab pos="4997742" algn="l"/>
                <a:tab pos="5362479" algn="l"/>
                <a:tab pos="5725825" algn="l"/>
                <a:tab pos="6089170" algn="l"/>
                <a:tab pos="6452515" algn="l"/>
                <a:tab pos="6817254" algn="l"/>
                <a:tab pos="7180598" algn="l"/>
                <a:tab pos="7543944" algn="l"/>
              </a:tabLst>
              <a:defRPr/>
            </a:pPr>
            <a:r>
              <a:rPr lang="ja-JP" altLang="en-US" sz="1511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〒</a:t>
            </a:r>
            <a:r>
              <a:rPr lang="en-US" altLang="ja-JP" sz="1511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220-0011</a:t>
            </a:r>
            <a:r>
              <a:rPr lang="ja-JP" altLang="en-US" sz="1511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横浜市西区高島</a:t>
            </a:r>
            <a:r>
              <a:rPr lang="en-US" altLang="ja-JP" sz="1511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1-2-13</a:t>
            </a:r>
            <a:br>
              <a:rPr lang="ja-JP" altLang="en-US" sz="1511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1511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LG YOKOHAMA INNOVATION CENTER 12</a:t>
            </a:r>
            <a:r>
              <a:rPr lang="ja-JP" altLang="en-US" sz="1511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階</a:t>
            </a:r>
            <a:br>
              <a:rPr lang="en-US" altLang="ja-JP" sz="1511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1511" spc="97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TEL</a:t>
            </a:r>
            <a:r>
              <a:rPr lang="en-US" altLang="ja-JP" sz="151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:045-620-9602</a:t>
            </a:r>
          </a:p>
          <a:p>
            <a:pPr>
              <a:spcBef>
                <a:spcPts val="324"/>
              </a:spcBef>
              <a:spcAft>
                <a:spcPct val="0"/>
              </a:spcAft>
              <a:buClr>
                <a:srgbClr val="3333CC"/>
              </a:buClr>
              <a:tabLst>
                <a:tab pos="1687260" algn="l"/>
                <a:tab pos="2816276" algn="l"/>
                <a:tab pos="3179622" algn="l"/>
                <a:tab pos="3542967" algn="l"/>
                <a:tab pos="3907706" algn="l"/>
                <a:tab pos="4271050" algn="l"/>
                <a:tab pos="4634395" algn="l"/>
                <a:tab pos="4997742" algn="l"/>
                <a:tab pos="5362479" algn="l"/>
                <a:tab pos="5725825" algn="l"/>
                <a:tab pos="6089170" algn="l"/>
                <a:tab pos="6452515" algn="l"/>
                <a:tab pos="6817254" algn="l"/>
                <a:tab pos="7180598" algn="l"/>
                <a:tab pos="7543944" algn="l"/>
              </a:tabLst>
              <a:defRPr/>
            </a:pPr>
            <a:r>
              <a:rPr lang="en-US" altLang="ja-JP" sz="1511" spc="87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FAX</a:t>
            </a:r>
            <a:r>
              <a:rPr lang="en-US" altLang="ja-JP" sz="151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:045-620-9603</a:t>
            </a:r>
            <a:endParaRPr lang="ja-JP" altLang="en-US" sz="1511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charset="0"/>
            </a:endParaRPr>
          </a:p>
          <a:p>
            <a:pPr>
              <a:spcBef>
                <a:spcPts val="324"/>
              </a:spcBef>
              <a:spcAft>
                <a:spcPct val="0"/>
              </a:spcAft>
              <a:buClr>
                <a:srgbClr val="3333CC"/>
              </a:buClr>
              <a:tabLst>
                <a:tab pos="1687260" algn="l"/>
                <a:tab pos="2816276" algn="l"/>
                <a:tab pos="3179622" algn="l"/>
                <a:tab pos="3542967" algn="l"/>
                <a:tab pos="3907706" algn="l"/>
                <a:tab pos="4271050" algn="l"/>
                <a:tab pos="4634395" algn="l"/>
                <a:tab pos="4997742" algn="l"/>
                <a:tab pos="5362479" algn="l"/>
                <a:tab pos="5725825" algn="l"/>
                <a:tab pos="6089170" algn="l"/>
                <a:tab pos="6452515" algn="l"/>
                <a:tab pos="6817254" algn="l"/>
                <a:tab pos="7180598" algn="l"/>
                <a:tab pos="7543944" algn="l"/>
              </a:tabLst>
              <a:defRPr/>
            </a:pPr>
            <a:r>
              <a:rPr lang="en-US" altLang="ja-JP" sz="151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Email:eigyo</a:t>
            </a:r>
            <a:r>
              <a:rPr lang="ja-JP" altLang="en-US" sz="151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＠</a:t>
            </a:r>
            <a:r>
              <a:rPr lang="en-US" altLang="ja-JP" sz="151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rgsis.com</a:t>
            </a:r>
          </a:p>
        </p:txBody>
      </p:sp>
      <p:cxnSp>
        <p:nvCxnSpPr>
          <p:cNvPr id="10" name="コネクタ: カギ線 9">
            <a:extLst>
              <a:ext uri="{FF2B5EF4-FFF2-40B4-BE49-F238E27FC236}">
                <a16:creationId xmlns:a16="http://schemas.microsoft.com/office/drawing/2014/main" id="{0365E5EF-352E-561A-1B93-6AC62C308CE0}"/>
              </a:ext>
            </a:extLst>
          </p:cNvPr>
          <p:cNvCxnSpPr>
            <a:cxnSpLocks/>
            <a:endCxn id="17" idx="6"/>
          </p:cNvCxnSpPr>
          <p:nvPr/>
        </p:nvCxnSpPr>
        <p:spPr>
          <a:xfrm rot="10800000" flipV="1">
            <a:off x="5253894" y="3810331"/>
            <a:ext cx="5050195" cy="2195890"/>
          </a:xfrm>
          <a:prstGeom prst="bentConnector3">
            <a:avLst>
              <a:gd name="adj1" fmla="val 87457"/>
            </a:avLst>
          </a:prstGeom>
          <a:ln w="12700">
            <a:solidFill>
              <a:srgbClr val="164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D3CE820F-64BA-9D8D-5034-9AFFE4F753DD}"/>
              </a:ext>
            </a:extLst>
          </p:cNvPr>
          <p:cNvCxnSpPr>
            <a:cxnSpLocks/>
            <a:endCxn id="13" idx="4"/>
          </p:cNvCxnSpPr>
          <p:nvPr/>
        </p:nvCxnSpPr>
        <p:spPr>
          <a:xfrm rot="10800000">
            <a:off x="1727775" y="3607132"/>
            <a:ext cx="601943" cy="596818"/>
          </a:xfrm>
          <a:prstGeom prst="bentConnector2">
            <a:avLst/>
          </a:prstGeom>
          <a:ln w="12700">
            <a:solidFill>
              <a:srgbClr val="7EA6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コネクタ: カギ線 11">
            <a:extLst>
              <a:ext uri="{FF2B5EF4-FFF2-40B4-BE49-F238E27FC236}">
                <a16:creationId xmlns:a16="http://schemas.microsoft.com/office/drawing/2014/main" id="{1EF5A3EC-522C-27C6-7AA5-BC67190D39CB}"/>
              </a:ext>
            </a:extLst>
          </p:cNvPr>
          <p:cNvCxnSpPr>
            <a:cxnSpLocks/>
            <a:endCxn id="14" idx="0"/>
          </p:cNvCxnSpPr>
          <p:nvPr/>
        </p:nvCxnSpPr>
        <p:spPr>
          <a:xfrm rot="5400000">
            <a:off x="833898" y="2016216"/>
            <a:ext cx="1835835" cy="1591383"/>
          </a:xfrm>
          <a:prstGeom prst="bentConnector3">
            <a:avLst>
              <a:gd name="adj1" fmla="val 1360"/>
            </a:avLst>
          </a:prstGeom>
          <a:ln w="12700">
            <a:solidFill>
              <a:srgbClr val="7EA6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楕円 12">
            <a:extLst>
              <a:ext uri="{FF2B5EF4-FFF2-40B4-BE49-F238E27FC236}">
                <a16:creationId xmlns:a16="http://schemas.microsoft.com/office/drawing/2014/main" id="{FE971443-8244-DC2A-AE65-893A96485A04}"/>
              </a:ext>
            </a:extLst>
          </p:cNvPr>
          <p:cNvSpPr/>
          <p:nvPr/>
        </p:nvSpPr>
        <p:spPr>
          <a:xfrm>
            <a:off x="1647271" y="3446124"/>
            <a:ext cx="161009" cy="161009"/>
          </a:xfrm>
          <a:prstGeom prst="ellipse">
            <a:avLst/>
          </a:prstGeom>
          <a:solidFill>
            <a:srgbClr val="7EA6A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79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8923C58-4A2D-8E7A-132C-D09EA04C39CD}"/>
              </a:ext>
            </a:extLst>
          </p:cNvPr>
          <p:cNvSpPr/>
          <p:nvPr/>
        </p:nvSpPr>
        <p:spPr>
          <a:xfrm>
            <a:off x="875618" y="3729826"/>
            <a:ext cx="161009" cy="161009"/>
          </a:xfrm>
          <a:prstGeom prst="ellipse">
            <a:avLst/>
          </a:prstGeom>
          <a:solidFill>
            <a:srgbClr val="7EA6A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79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461184A-8595-2539-3756-2BEBA3525707}"/>
              </a:ext>
            </a:extLst>
          </p:cNvPr>
          <p:cNvSpPr txBox="1"/>
          <p:nvPr/>
        </p:nvSpPr>
        <p:spPr>
          <a:xfrm>
            <a:off x="2512887" y="4107303"/>
            <a:ext cx="2969653" cy="2989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TW" altLang="en-US" sz="1943" b="1">
                <a:solidFill>
                  <a:srgbClr val="7EA6A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長春六元素科技有限公司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83D5D8D-5E05-A25F-1A5C-769E374C77FD}"/>
              </a:ext>
            </a:extLst>
          </p:cNvPr>
          <p:cNvSpPr txBox="1"/>
          <p:nvPr/>
        </p:nvSpPr>
        <p:spPr>
          <a:xfrm>
            <a:off x="2753118" y="2118104"/>
            <a:ext cx="3677973" cy="803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ts val="324"/>
              </a:spcBef>
              <a:spcAft>
                <a:spcPct val="0"/>
              </a:spcAft>
              <a:buClr>
                <a:srgbClr val="3333CC"/>
              </a:buClr>
              <a:tabLst>
                <a:tab pos="1687260" algn="l"/>
                <a:tab pos="2816276" algn="l"/>
                <a:tab pos="3179622" algn="l"/>
                <a:tab pos="3542967" algn="l"/>
                <a:tab pos="3907706" algn="l"/>
                <a:tab pos="4271050" algn="l"/>
                <a:tab pos="4634395" algn="l"/>
                <a:tab pos="4997742" algn="l"/>
                <a:tab pos="5362479" algn="l"/>
                <a:tab pos="5725825" algn="l"/>
                <a:tab pos="6089170" algn="l"/>
                <a:tab pos="6452515" algn="l"/>
                <a:tab pos="6817254" algn="l"/>
                <a:tab pos="7180598" algn="l"/>
                <a:tab pos="7543944" algn="l"/>
              </a:tabLst>
              <a:defRPr/>
            </a:pPr>
            <a:r>
              <a:rPr lang="zh-TW" altLang="en-US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〒</a:t>
            </a:r>
            <a:r>
              <a:rPr lang="en-US" altLang="zh-TW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116023</a:t>
            </a:r>
            <a:r>
              <a:rPr lang="zh-TW" altLang="en-US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　大連市</a:t>
            </a:r>
            <a:r>
              <a:rPr lang="ja-JP" altLang="en-US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高新園区火炬路</a:t>
            </a:r>
            <a:r>
              <a:rPr lang="en-US" altLang="ja-JP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7</a:t>
            </a:r>
            <a:r>
              <a:rPr lang="ja-JP" altLang="en-US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号国際商業中心４</a:t>
            </a:r>
            <a:r>
              <a:rPr lang="en-US" altLang="ja-JP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F</a:t>
            </a:r>
            <a:endParaRPr lang="zh-TW" altLang="en-US" sz="1079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charset="0"/>
            </a:endParaRPr>
          </a:p>
          <a:p>
            <a:pPr>
              <a:lnSpc>
                <a:spcPct val="150000"/>
              </a:lnSpc>
              <a:spcBef>
                <a:spcPts val="324"/>
              </a:spcBef>
              <a:spcAft>
                <a:spcPct val="0"/>
              </a:spcAft>
              <a:buClr>
                <a:srgbClr val="3333CC"/>
              </a:buClr>
              <a:tabLst>
                <a:tab pos="1687260" algn="l"/>
                <a:tab pos="2816276" algn="l"/>
                <a:tab pos="3179622" algn="l"/>
                <a:tab pos="3542967" algn="l"/>
                <a:tab pos="3907706" algn="l"/>
                <a:tab pos="4271050" algn="l"/>
                <a:tab pos="4634395" algn="l"/>
                <a:tab pos="4997742" algn="l"/>
                <a:tab pos="5362479" algn="l"/>
                <a:tab pos="5725825" algn="l"/>
                <a:tab pos="6089170" algn="l"/>
                <a:tab pos="6452515" algn="l"/>
                <a:tab pos="6817254" algn="l"/>
                <a:tab pos="7180598" algn="l"/>
                <a:tab pos="7543944" algn="l"/>
              </a:tabLst>
              <a:defRPr/>
            </a:pPr>
            <a:r>
              <a:rPr lang="en-US" altLang="zh-TW" sz="1079" spc="36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TEL</a:t>
            </a:r>
            <a:r>
              <a:rPr lang="en-US" altLang="zh-TW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:+86-411-39046788</a:t>
            </a:r>
          </a:p>
          <a:p>
            <a:pPr>
              <a:lnSpc>
                <a:spcPct val="150000"/>
              </a:lnSpc>
              <a:spcBef>
                <a:spcPts val="324"/>
              </a:spcBef>
              <a:spcAft>
                <a:spcPct val="0"/>
              </a:spcAft>
              <a:buClr>
                <a:srgbClr val="3333CC"/>
              </a:buClr>
              <a:tabLst>
                <a:tab pos="1687260" algn="l"/>
                <a:tab pos="2816276" algn="l"/>
                <a:tab pos="3179622" algn="l"/>
                <a:tab pos="3542967" algn="l"/>
                <a:tab pos="3907706" algn="l"/>
                <a:tab pos="4271050" algn="l"/>
                <a:tab pos="4634395" algn="l"/>
                <a:tab pos="4997742" algn="l"/>
                <a:tab pos="5362479" algn="l"/>
                <a:tab pos="5725825" algn="l"/>
                <a:tab pos="6089170" algn="l"/>
                <a:tab pos="6452515" algn="l"/>
                <a:tab pos="6817254" algn="l"/>
                <a:tab pos="7180598" algn="l"/>
                <a:tab pos="7543944" algn="l"/>
              </a:tabLst>
              <a:defRPr/>
            </a:pPr>
            <a:r>
              <a:rPr lang="en-US" altLang="zh-TW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FAX:+86-411-39046711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43FDC10E-715F-668C-E13B-82CCC2C87E09}"/>
              </a:ext>
            </a:extLst>
          </p:cNvPr>
          <p:cNvSpPr/>
          <p:nvPr/>
        </p:nvSpPr>
        <p:spPr>
          <a:xfrm>
            <a:off x="5092884" y="5925717"/>
            <a:ext cx="161009" cy="161009"/>
          </a:xfrm>
          <a:prstGeom prst="ellipse">
            <a:avLst/>
          </a:prstGeom>
          <a:solidFill>
            <a:srgbClr val="164B7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79">
              <a:solidFill>
                <a:srgbClr val="164B7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9BADD8A-9687-2902-2B95-06F65C822FF9}"/>
              </a:ext>
            </a:extLst>
          </p:cNvPr>
          <p:cNvSpPr txBox="1"/>
          <p:nvPr/>
        </p:nvSpPr>
        <p:spPr>
          <a:xfrm>
            <a:off x="6241836" y="4107303"/>
            <a:ext cx="3509327" cy="2989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ja-JP" altLang="en-US" sz="1943" b="1">
                <a:solidFill>
                  <a:srgbClr val="164B7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六元素情報システム株式会社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94F750E-0797-118B-4CCC-AD5499E9A3A8}"/>
              </a:ext>
            </a:extLst>
          </p:cNvPr>
          <p:cNvSpPr txBox="1"/>
          <p:nvPr/>
        </p:nvSpPr>
        <p:spPr>
          <a:xfrm>
            <a:off x="7085059" y="1256449"/>
            <a:ext cx="3124242" cy="2970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ja-JP" sz="1930" b="1">
                <a:solidFill>
                  <a:srgbClr val="164B7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https://</a:t>
            </a:r>
            <a:r>
              <a:rPr lang="en-US" altLang="ja-JP" sz="1930" b="1" err="1">
                <a:solidFill>
                  <a:srgbClr val="164B7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www.rgsis.com</a:t>
            </a:r>
            <a:endParaRPr lang="ja-JP" altLang="en-US" sz="1930" b="1">
              <a:solidFill>
                <a:srgbClr val="164B7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332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1425E1-1B61-4AD0-8B51-FD8F335B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A9F-A776-4FA1-BF86-4B8962EFD736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1200412-449A-4335-9A3A-3C15606A3AA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会社構成　　　　　　　　　　　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C594C10-35EA-4283-8E19-2D1DAB749A34}"/>
              </a:ext>
            </a:extLst>
          </p:cNvPr>
          <p:cNvSpPr txBox="1"/>
          <p:nvPr/>
        </p:nvSpPr>
        <p:spPr>
          <a:xfrm>
            <a:off x="6065644" y="1134624"/>
            <a:ext cx="153860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1" lang="ja-JP" altLang="en-US" sz="2200" dirty="0">
                <a:solidFill>
                  <a:srgbClr val="3B3838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大連六元素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8F0529D-E932-4BF7-B46F-57546BE038EB}"/>
              </a:ext>
            </a:extLst>
          </p:cNvPr>
          <p:cNvSpPr txBox="1"/>
          <p:nvPr/>
        </p:nvSpPr>
        <p:spPr>
          <a:xfrm>
            <a:off x="7645147" y="1217690"/>
            <a:ext cx="85115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1" lang="en-US" altLang="ja-JP" sz="16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225</a:t>
            </a:r>
            <a:r>
              <a:rPr kumimoji="1" lang="ja-JP" altLang="en-US" sz="16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EF7EF05-DA79-43A7-85D8-4CC397B8D6E5}"/>
              </a:ext>
            </a:extLst>
          </p:cNvPr>
          <p:cNvSpPr txBox="1"/>
          <p:nvPr/>
        </p:nvSpPr>
        <p:spPr>
          <a:xfrm>
            <a:off x="7453319" y="2956582"/>
            <a:ext cx="2892418" cy="12441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抜群の安定感</a:t>
            </a:r>
          </a:p>
          <a:p>
            <a:pPr>
              <a:lnSpc>
                <a:spcPct val="110000"/>
              </a:lnSpc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・安定したコスト</a:t>
            </a:r>
            <a:endParaRPr kumimoji="1" lang="en-US" altLang="ja-JP" sz="105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ct val="110000"/>
              </a:lnSpc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・高い社員定着率</a:t>
            </a:r>
            <a:endParaRPr kumimoji="1" lang="en-US" altLang="ja-JP" sz="105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ct val="110000"/>
              </a:lnSpc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・高い品質の確保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経験豊富なリーダ、</a:t>
            </a:r>
            <a:r>
              <a:rPr kumimoji="1" lang="en-US" altLang="ja-JP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大型プロジェクトの実績多数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上流設計から対応可能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E12D8A3-FD07-49AA-9606-FF6D7BFE8E41}"/>
              </a:ext>
            </a:extLst>
          </p:cNvPr>
          <p:cNvSpPr txBox="1"/>
          <p:nvPr/>
        </p:nvSpPr>
        <p:spPr>
          <a:xfrm>
            <a:off x="7543792" y="5059120"/>
            <a:ext cx="2311920" cy="7109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困ったら六元素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最新技術も積極対応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上流から下流までワンストップ担当</a:t>
            </a:r>
          </a:p>
          <a:p>
            <a:pPr>
              <a:lnSpc>
                <a:spcPct val="110000"/>
              </a:lnSpc>
              <a:tabLst>
                <a:tab pos="161925" algn="l"/>
              </a:tabLst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■</a:t>
            </a:r>
            <a:r>
              <a:rPr kumimoji="1" lang="en-US" altLang="ja-JP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	 SI</a:t>
            </a: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と製品サービス両輪</a:t>
            </a:r>
          </a:p>
        </p:txBody>
      </p:sp>
      <p:cxnSp>
        <p:nvCxnSpPr>
          <p:cNvPr id="33" name="コネクタ: カギ線 32">
            <a:extLst>
              <a:ext uri="{FF2B5EF4-FFF2-40B4-BE49-F238E27FC236}">
                <a16:creationId xmlns:a16="http://schemas.microsoft.com/office/drawing/2014/main" id="{1BCDDE6D-75E7-4D21-8920-C26660CA9D3E}"/>
              </a:ext>
            </a:extLst>
          </p:cNvPr>
          <p:cNvCxnSpPr>
            <a:cxnSpLocks/>
            <a:endCxn id="42" idx="6"/>
          </p:cNvCxnSpPr>
          <p:nvPr/>
        </p:nvCxnSpPr>
        <p:spPr>
          <a:xfrm rot="10800000" flipV="1">
            <a:off x="4747750" y="4910750"/>
            <a:ext cx="2666085" cy="1400827"/>
          </a:xfrm>
          <a:prstGeom prst="bentConnector3">
            <a:avLst>
              <a:gd name="adj1" fmla="val 50000"/>
            </a:avLst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BBEE817C-8E51-4795-8FB0-7FB95F54229E}"/>
              </a:ext>
            </a:extLst>
          </p:cNvPr>
          <p:cNvCxnSpPr>
            <a:cxnSpLocks/>
            <a:endCxn id="46" idx="0"/>
          </p:cNvCxnSpPr>
          <p:nvPr/>
        </p:nvCxnSpPr>
        <p:spPr>
          <a:xfrm rot="10800000" flipV="1">
            <a:off x="1696021" y="2738437"/>
            <a:ext cx="5564410" cy="79594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B9C39A89-D5F4-4040-85E8-3952BA167A81}"/>
              </a:ext>
            </a:extLst>
          </p:cNvPr>
          <p:cNvCxnSpPr>
            <a:cxnSpLocks/>
            <a:endCxn id="47" idx="0"/>
          </p:cNvCxnSpPr>
          <p:nvPr/>
        </p:nvCxnSpPr>
        <p:spPr>
          <a:xfrm rot="10800000" flipV="1">
            <a:off x="721104" y="1264919"/>
            <a:ext cx="5192017" cy="2587247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楕円 41">
            <a:extLst>
              <a:ext uri="{FF2B5EF4-FFF2-40B4-BE49-F238E27FC236}">
                <a16:creationId xmlns:a16="http://schemas.microsoft.com/office/drawing/2014/main" id="{AAD7D86E-6B62-4362-B803-0854CC0C0D28}"/>
              </a:ext>
            </a:extLst>
          </p:cNvPr>
          <p:cNvSpPr/>
          <p:nvPr/>
        </p:nvSpPr>
        <p:spPr>
          <a:xfrm>
            <a:off x="4565483" y="6220445"/>
            <a:ext cx="182266" cy="182266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0CC5D089-2C37-44C9-A37D-70C23DD30ACD}"/>
              </a:ext>
            </a:extLst>
          </p:cNvPr>
          <p:cNvSpPr/>
          <p:nvPr/>
        </p:nvSpPr>
        <p:spPr>
          <a:xfrm>
            <a:off x="1604221" y="3534387"/>
            <a:ext cx="183600" cy="183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6D38AC41-A0C2-428E-A2F5-AF99FE6111C1}"/>
              </a:ext>
            </a:extLst>
          </p:cNvPr>
          <p:cNvSpPr/>
          <p:nvPr/>
        </p:nvSpPr>
        <p:spPr>
          <a:xfrm>
            <a:off x="629303" y="3852167"/>
            <a:ext cx="183600" cy="183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C5A2215-9F99-4B79-B1BC-FB6B045944F9}"/>
              </a:ext>
            </a:extLst>
          </p:cNvPr>
          <p:cNvSpPr txBox="1"/>
          <p:nvPr/>
        </p:nvSpPr>
        <p:spPr>
          <a:xfrm>
            <a:off x="2145161" y="3605328"/>
            <a:ext cx="2317302" cy="4001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ja-JP" altLang="en-US" sz="2600" b="1">
                <a:solidFill>
                  <a:srgbClr val="225AD2"/>
                </a:solidFill>
                <a:effectLst>
                  <a:glow rad="88900">
                    <a:schemeClr val="bg1"/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六元素</a:t>
            </a:r>
            <a:r>
              <a:rPr kumimoji="1" lang="ja-JP" altLang="en-US" sz="2600" b="1" spc="-300">
                <a:solidFill>
                  <a:srgbClr val="225AD2"/>
                </a:solidFill>
                <a:effectLst>
                  <a:glow rad="88900">
                    <a:schemeClr val="bg1"/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グ</a:t>
            </a:r>
            <a:r>
              <a:rPr kumimoji="1" lang="ja-JP" altLang="en-US" sz="2600" b="1">
                <a:solidFill>
                  <a:srgbClr val="225AD2"/>
                </a:solidFill>
                <a:effectLst>
                  <a:glow rad="88900">
                    <a:schemeClr val="bg1"/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ループ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67D2874-37AB-4974-9087-7CC36C01DDB5}"/>
              </a:ext>
            </a:extLst>
          </p:cNvPr>
          <p:cNvSpPr txBox="1"/>
          <p:nvPr/>
        </p:nvSpPr>
        <p:spPr>
          <a:xfrm>
            <a:off x="7501926" y="4689923"/>
            <a:ext cx="153860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1" lang="ja-JP" altLang="en-US" sz="2200">
                <a:solidFill>
                  <a:srgbClr val="FF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日本六元素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DAD7929-CBE3-4D96-ADC0-4E262858C234}"/>
              </a:ext>
            </a:extLst>
          </p:cNvPr>
          <p:cNvSpPr txBox="1"/>
          <p:nvPr/>
        </p:nvSpPr>
        <p:spPr>
          <a:xfrm>
            <a:off x="8954293" y="4792039"/>
            <a:ext cx="85115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1" lang="en-US" altLang="ja-JP" sz="1600" b="1" dirty="0">
                <a:solidFill>
                  <a:srgbClr val="FF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350</a:t>
            </a:r>
            <a:r>
              <a:rPr kumimoji="1" lang="ja-JP" altLang="en-US" sz="1600" b="1" dirty="0">
                <a:solidFill>
                  <a:srgbClr val="FF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名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10D8563-45EC-4790-AAAF-5C388BE89CC7}"/>
              </a:ext>
            </a:extLst>
          </p:cNvPr>
          <p:cNvSpPr txBox="1"/>
          <p:nvPr/>
        </p:nvSpPr>
        <p:spPr>
          <a:xfrm>
            <a:off x="1448249" y="4292860"/>
            <a:ext cx="3711126" cy="98334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ja-JP" altLang="en-US" b="1" dirty="0">
                <a:effectLst>
                  <a:glow rad="114300">
                    <a:schemeClr val="bg1"/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ハイパフォーマンスシステム開発</a:t>
            </a:r>
          </a:p>
          <a:p>
            <a:pPr algn="ctr">
              <a:lnSpc>
                <a:spcPct val="120000"/>
              </a:lnSpc>
            </a:pPr>
            <a:r>
              <a:rPr kumimoji="1" lang="ja-JP" altLang="en-US" b="1" dirty="0">
                <a:effectLst>
                  <a:glow rad="114300">
                    <a:schemeClr val="bg1"/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顧客困りに寄り添う</a:t>
            </a:r>
          </a:p>
          <a:p>
            <a:pPr algn="ctr">
              <a:lnSpc>
                <a:spcPct val="120000"/>
              </a:lnSpc>
            </a:pPr>
            <a:r>
              <a:rPr kumimoji="1" lang="ja-JP" altLang="en-US" b="1" dirty="0">
                <a:effectLst>
                  <a:glow rad="114300">
                    <a:schemeClr val="bg1"/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最新技術に積極チャレンジ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CA1AA331-4EC9-4719-9967-2D02C96729FF}"/>
              </a:ext>
            </a:extLst>
          </p:cNvPr>
          <p:cNvSpPr txBox="1"/>
          <p:nvPr/>
        </p:nvSpPr>
        <p:spPr>
          <a:xfrm>
            <a:off x="7413834" y="2568859"/>
            <a:ext cx="153860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1" lang="ja-JP" altLang="en-US" sz="22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長春六元素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D9EA198C-15B4-49E7-B2F1-895D585510B9}"/>
              </a:ext>
            </a:extLst>
          </p:cNvPr>
          <p:cNvSpPr txBox="1"/>
          <p:nvPr/>
        </p:nvSpPr>
        <p:spPr>
          <a:xfrm>
            <a:off x="8949522" y="2673356"/>
            <a:ext cx="85115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1" lang="en-US" altLang="ja-JP" sz="16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210</a:t>
            </a:r>
            <a:r>
              <a:rPr kumimoji="1" lang="ja-JP" altLang="en-US" sz="16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名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7EEB2C7C-304E-4714-A7E9-FE64CA484BD3}"/>
              </a:ext>
            </a:extLst>
          </p:cNvPr>
          <p:cNvSpPr txBox="1"/>
          <p:nvPr/>
        </p:nvSpPr>
        <p:spPr>
          <a:xfrm>
            <a:off x="6085027" y="1541921"/>
            <a:ext cx="4194036" cy="53322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オフショア業界トップレベルの技術チーム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最新技術の</a:t>
            </a:r>
            <a:r>
              <a:rPr kumimoji="1" lang="en-US" altLang="ja-JP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POC</a:t>
            </a: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、方式提案含め対応可能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日本システム開発経験人材豊富な地域で、急な増員も対応可能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2C1834E-204F-4932-80AF-17255ECA3307}"/>
              </a:ext>
            </a:extLst>
          </p:cNvPr>
          <p:cNvSpPr txBox="1"/>
          <p:nvPr/>
        </p:nvSpPr>
        <p:spPr>
          <a:xfrm>
            <a:off x="2625846" y="3997483"/>
            <a:ext cx="135593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合計：</a:t>
            </a: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785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名</a:t>
            </a: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23E8535A-5DEF-4114-80F3-D9EEC9DE9384}"/>
              </a:ext>
            </a:extLst>
          </p:cNvPr>
          <p:cNvCxnSpPr>
            <a:cxnSpLocks/>
          </p:cNvCxnSpPr>
          <p:nvPr/>
        </p:nvCxnSpPr>
        <p:spPr>
          <a:xfrm>
            <a:off x="2273300" y="4910751"/>
            <a:ext cx="20447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2D5C8F01-6B1B-4A4D-A39D-9E17F7916E9F}"/>
              </a:ext>
            </a:extLst>
          </p:cNvPr>
          <p:cNvCxnSpPr>
            <a:cxnSpLocks/>
          </p:cNvCxnSpPr>
          <p:nvPr/>
        </p:nvCxnSpPr>
        <p:spPr>
          <a:xfrm>
            <a:off x="1473200" y="4586901"/>
            <a:ext cx="366712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082708BB-1AC7-46D3-AA76-C0EF3845235E}"/>
              </a:ext>
            </a:extLst>
          </p:cNvPr>
          <p:cNvCxnSpPr>
            <a:cxnSpLocks/>
          </p:cNvCxnSpPr>
          <p:nvPr/>
        </p:nvCxnSpPr>
        <p:spPr>
          <a:xfrm>
            <a:off x="1924050" y="5250476"/>
            <a:ext cx="274002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コネクタ: カギ線 1">
            <a:extLst>
              <a:ext uri="{FF2B5EF4-FFF2-40B4-BE49-F238E27FC236}">
                <a16:creationId xmlns:a16="http://schemas.microsoft.com/office/drawing/2014/main" id="{3928B3B4-2DA5-749C-2963-64F031D2E9BC}"/>
              </a:ext>
            </a:extLst>
          </p:cNvPr>
          <p:cNvCxnSpPr>
            <a:cxnSpLocks/>
            <a:endCxn id="42" idx="6"/>
          </p:cNvCxnSpPr>
          <p:nvPr/>
        </p:nvCxnSpPr>
        <p:spPr>
          <a:xfrm rot="10800000">
            <a:off x="4747749" y="6311579"/>
            <a:ext cx="2705570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DF3BE23-DE72-C618-437C-5AE2681C5DAC}"/>
              </a:ext>
            </a:extLst>
          </p:cNvPr>
          <p:cNvSpPr txBox="1"/>
          <p:nvPr/>
        </p:nvSpPr>
        <p:spPr>
          <a:xfrm>
            <a:off x="7593804" y="6511879"/>
            <a:ext cx="2311920" cy="3377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ja-JP" altLang="en-US" sz="10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経済安保への対応</a:t>
            </a:r>
            <a:endParaRPr kumimoji="1" lang="en-US" altLang="ja-JP" sz="105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n"/>
            </a:pPr>
            <a:endParaRPr kumimoji="1" lang="ja-JP" altLang="en-US" sz="105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16997FE-9A45-26B2-0990-5C0B62A063D2}"/>
              </a:ext>
            </a:extLst>
          </p:cNvPr>
          <p:cNvSpPr txBox="1"/>
          <p:nvPr/>
        </p:nvSpPr>
        <p:spPr>
          <a:xfrm>
            <a:off x="7551938" y="6142682"/>
            <a:ext cx="272186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1" lang="ja-JP" altLang="en-US" sz="2200">
                <a:solidFill>
                  <a:srgbClr val="FF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シックスソリューションズ</a:t>
            </a:r>
          </a:p>
        </p:txBody>
      </p:sp>
    </p:spTree>
    <p:extLst>
      <p:ext uri="{BB962C8B-B14F-4D97-AF65-F5344CB8AC3E}">
        <p14:creationId xmlns:p14="http://schemas.microsoft.com/office/powerpoint/2010/main" val="317154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0378FF47-8A5A-4A11-9DB3-D50E9DB774A2}"/>
              </a:ext>
            </a:extLst>
          </p:cNvPr>
          <p:cNvSpPr/>
          <p:nvPr/>
        </p:nvSpPr>
        <p:spPr>
          <a:xfrm>
            <a:off x="2507970" y="455735"/>
            <a:ext cx="2673630" cy="6735280"/>
          </a:xfrm>
          <a:prstGeom prst="parallelogram">
            <a:avLst>
              <a:gd name="adj" fmla="val 88427"/>
            </a:avLst>
          </a:prstGeom>
          <a:solidFill>
            <a:srgbClr val="D2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E795BCD-2620-447C-BB3C-6AC4025D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A9F-A776-4FA1-BF86-4B8962EFD736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3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5767B3-C4D0-41A5-A778-233B459C7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676" y="297687"/>
            <a:ext cx="7174800" cy="439200"/>
          </a:xfrm>
          <a:prstGeom prst="rect">
            <a:avLst/>
          </a:prstGeom>
        </p:spPr>
        <p:txBody>
          <a:bodyPr/>
          <a:lstStyle/>
          <a:p>
            <a:r>
              <a:rPr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沿革</a:t>
            </a:r>
          </a:p>
        </p:txBody>
      </p: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CFAB609D-43DC-4821-9264-FF1230DC15EA}"/>
              </a:ext>
            </a:extLst>
          </p:cNvPr>
          <p:cNvSpPr txBox="1"/>
          <p:nvPr/>
        </p:nvSpPr>
        <p:spPr>
          <a:xfrm>
            <a:off x="1272914" y="6773630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2012</a:t>
            </a:r>
          </a:p>
        </p:txBody>
      </p:sp>
      <p:sp>
        <p:nvSpPr>
          <p:cNvPr id="67" name="Rectangle 2">
            <a:extLst>
              <a:ext uri="{FF2B5EF4-FFF2-40B4-BE49-F238E27FC236}">
                <a16:creationId xmlns:a16="http://schemas.microsoft.com/office/drawing/2014/main" id="{6A883B5B-C3B8-42C6-B4D0-9FA35C1C2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6729" y="6906869"/>
            <a:ext cx="3421435" cy="19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zh-TW" sz="1300" b="1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</a:t>
            </a:r>
            <a:r>
              <a:rPr kumimoji="0" lang="en-US" altLang="zh-TW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9</a:t>
            </a:r>
            <a:r>
              <a:rPr kumimoji="0" lang="zh-TW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　</a:t>
            </a:r>
            <a:r>
              <a:rPr kumimoji="0" lang="zh-TW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日本六元素設立、長春六元素設立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0E54CAE-74FD-4692-939C-A34B8966E4B9}"/>
              </a:ext>
            </a:extLst>
          </p:cNvPr>
          <p:cNvGrpSpPr/>
          <p:nvPr/>
        </p:nvGrpSpPr>
        <p:grpSpPr>
          <a:xfrm>
            <a:off x="2421717" y="6894088"/>
            <a:ext cx="603622" cy="165484"/>
            <a:chOff x="3313535" y="6387745"/>
            <a:chExt cx="603622" cy="165484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A46C0C9B-0808-45F6-B689-FF172F312872}"/>
                </a:ext>
              </a:extLst>
            </p:cNvPr>
            <p:cNvSpPr/>
            <p:nvPr/>
          </p:nvSpPr>
          <p:spPr>
            <a:xfrm>
              <a:off x="3532604" y="6387745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AF6DCBB3-0528-4487-BCAE-A5F965251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6470487"/>
              <a:ext cx="603622" cy="1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096C3181-B231-48A1-89D1-7B38F9ABE387}"/>
              </a:ext>
            </a:extLst>
          </p:cNvPr>
          <p:cNvSpPr txBox="1"/>
          <p:nvPr/>
        </p:nvSpPr>
        <p:spPr>
          <a:xfrm>
            <a:off x="1691754" y="5605648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2014</a:t>
            </a:r>
          </a:p>
        </p:txBody>
      </p:sp>
      <p:sp>
        <p:nvSpPr>
          <p:cNvPr id="83" name="Rectangle 2">
            <a:extLst>
              <a:ext uri="{FF2B5EF4-FFF2-40B4-BE49-F238E27FC236}">
                <a16:creationId xmlns:a16="http://schemas.microsoft.com/office/drawing/2014/main" id="{776D23EB-AB85-466F-8590-813FCC4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331" y="5738887"/>
            <a:ext cx="3001833" cy="19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zh-TW" sz="1300" b="1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</a:t>
            </a:r>
            <a:r>
              <a:rPr kumimoji="0" lang="en-US" altLang="zh-TW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3</a:t>
            </a:r>
            <a:r>
              <a:rPr kumimoji="0" lang="zh-TW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　</a:t>
            </a:r>
            <a:r>
              <a:rPr kumimoji="0" lang="zh-TW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大連六元素設立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BC35AA7-C0B3-4D45-B3F2-63ADC14E2352}"/>
              </a:ext>
            </a:extLst>
          </p:cNvPr>
          <p:cNvGrpSpPr/>
          <p:nvPr/>
        </p:nvGrpSpPr>
        <p:grpSpPr>
          <a:xfrm>
            <a:off x="2841631" y="5726106"/>
            <a:ext cx="603622" cy="165484"/>
            <a:chOff x="3313535" y="4963169"/>
            <a:chExt cx="603622" cy="165484"/>
          </a:xfrm>
        </p:grpSpPr>
        <p:sp>
          <p:nvSpPr>
            <p:cNvPr id="84" name="楕円 83">
              <a:extLst>
                <a:ext uri="{FF2B5EF4-FFF2-40B4-BE49-F238E27FC236}">
                  <a16:creationId xmlns:a16="http://schemas.microsoft.com/office/drawing/2014/main" id="{5C2A111D-7E46-4E7E-83FF-A74E08B8BAE5}"/>
                </a:ext>
              </a:extLst>
            </p:cNvPr>
            <p:cNvSpPr/>
            <p:nvPr/>
          </p:nvSpPr>
          <p:spPr>
            <a:xfrm>
              <a:off x="3532604" y="4963169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3E459002-EEC4-4870-B0BC-1D3D5ED9E8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5045911"/>
              <a:ext cx="603622" cy="1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9B1F4BAC-BCF2-4862-8171-984A83D3043F}"/>
              </a:ext>
            </a:extLst>
          </p:cNvPr>
          <p:cNvSpPr txBox="1"/>
          <p:nvPr/>
        </p:nvSpPr>
        <p:spPr>
          <a:xfrm>
            <a:off x="1889391" y="5031742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88" name="Rectangle 2">
            <a:extLst>
              <a:ext uri="{FF2B5EF4-FFF2-40B4-BE49-F238E27FC236}">
                <a16:creationId xmlns:a16="http://schemas.microsoft.com/office/drawing/2014/main" id="{9C0A83D0-A1A2-4360-9BCB-7AE4B8BD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7608" y="5164981"/>
            <a:ext cx="4929480" cy="19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</a:t>
            </a:r>
            <a:r>
              <a:rPr kumimoji="0" lang="en-US" altLang="ja-JP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4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</a:t>
            </a:r>
            <a:r>
              <a:rPr kumimoji="0" lang="en-US" altLang="ja-JP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Softbank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ロボティクス</a:t>
            </a:r>
            <a:r>
              <a:rPr kumimoji="0" lang="en-US" altLang="ja-JP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Pepper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パートナー認定取得</a:t>
            </a:r>
            <a:endParaRPr kumimoji="0" lang="zh-TW" altLang="en-US" sz="130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charset="0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BE04301-7295-400D-88AA-488BEEF48D3C}"/>
              </a:ext>
            </a:extLst>
          </p:cNvPr>
          <p:cNvGrpSpPr/>
          <p:nvPr/>
        </p:nvGrpSpPr>
        <p:grpSpPr>
          <a:xfrm>
            <a:off x="3039805" y="5152200"/>
            <a:ext cx="603622" cy="165484"/>
            <a:chOff x="3313535" y="4250881"/>
            <a:chExt cx="603622" cy="165484"/>
          </a:xfrm>
        </p:grpSpPr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BD10C50A-2A52-4B4A-866D-E7CFCE68BE72}"/>
                </a:ext>
              </a:extLst>
            </p:cNvPr>
            <p:cNvSpPr/>
            <p:nvPr/>
          </p:nvSpPr>
          <p:spPr>
            <a:xfrm>
              <a:off x="3532604" y="4250881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20F66025-DF4C-46FC-96B3-2CE3B14C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4333623"/>
              <a:ext cx="603622" cy="1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954662B0-EAF1-4FE2-8C78-675016713B5F}"/>
              </a:ext>
            </a:extLst>
          </p:cNvPr>
          <p:cNvSpPr txBox="1"/>
          <p:nvPr/>
        </p:nvSpPr>
        <p:spPr>
          <a:xfrm>
            <a:off x="2265156" y="4065785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98" name="Rectangle 2">
            <a:extLst>
              <a:ext uri="{FF2B5EF4-FFF2-40B4-BE49-F238E27FC236}">
                <a16:creationId xmlns:a16="http://schemas.microsoft.com/office/drawing/2014/main" id="{493730C0-72EF-442B-ABEE-7FF7476D6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892" y="4199024"/>
            <a:ext cx="3001833" cy="19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ja-JP" altLang="en-US" sz="1300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</a:t>
            </a:r>
            <a:r>
              <a:rPr kumimoji="0" lang="en-US" altLang="ja-JP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6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</a:t>
            </a:r>
            <a:r>
              <a:rPr kumimoji="0" lang="en-US" altLang="zh-TW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P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マーク</a:t>
            </a:r>
            <a:r>
              <a:rPr kumimoji="0" lang="zh-TW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取得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9FF02E3-C951-4BBF-8101-B6BA76B45877}"/>
              </a:ext>
            </a:extLst>
          </p:cNvPr>
          <p:cNvGrpSpPr/>
          <p:nvPr/>
        </p:nvGrpSpPr>
        <p:grpSpPr>
          <a:xfrm>
            <a:off x="3417822" y="4186243"/>
            <a:ext cx="603622" cy="165484"/>
            <a:chOff x="3313535" y="2826305"/>
            <a:chExt cx="603622" cy="165484"/>
          </a:xfrm>
        </p:grpSpPr>
        <p:sp>
          <p:nvSpPr>
            <p:cNvPr id="99" name="楕円 98">
              <a:extLst>
                <a:ext uri="{FF2B5EF4-FFF2-40B4-BE49-F238E27FC236}">
                  <a16:creationId xmlns:a16="http://schemas.microsoft.com/office/drawing/2014/main" id="{55B62907-3B2D-490D-9F6A-44FF9A7DCC1A}"/>
                </a:ext>
              </a:extLst>
            </p:cNvPr>
            <p:cNvSpPr/>
            <p:nvPr/>
          </p:nvSpPr>
          <p:spPr>
            <a:xfrm>
              <a:off x="3532604" y="2826305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C2D88541-D0C9-4B07-8CF2-7F0A815A1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2909047"/>
              <a:ext cx="603622" cy="1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09190ED-EFB5-4303-B571-DF42C4BE6DE1}"/>
              </a:ext>
            </a:extLst>
          </p:cNvPr>
          <p:cNvSpPr txBox="1"/>
          <p:nvPr/>
        </p:nvSpPr>
        <p:spPr>
          <a:xfrm>
            <a:off x="2705964" y="2736726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108" name="Rectangle 2">
            <a:extLst>
              <a:ext uri="{FF2B5EF4-FFF2-40B4-BE49-F238E27FC236}">
                <a16:creationId xmlns:a16="http://schemas.microsoft.com/office/drawing/2014/main" id="{B9ED4594-355C-424E-802D-01D9B346C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845" y="2869965"/>
            <a:ext cx="3746079" cy="19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b="1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5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SAS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社とアライアンスパートナー契約締結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A821C2C-1B8C-4FA5-8B28-2222CBBBDA4E}"/>
              </a:ext>
            </a:extLst>
          </p:cNvPr>
          <p:cNvGrpSpPr/>
          <p:nvPr/>
        </p:nvGrpSpPr>
        <p:grpSpPr>
          <a:xfrm>
            <a:off x="3859705" y="2857184"/>
            <a:ext cx="603622" cy="165484"/>
            <a:chOff x="3313535" y="1401729"/>
            <a:chExt cx="603622" cy="165484"/>
          </a:xfrm>
        </p:grpSpPr>
        <p:sp>
          <p:nvSpPr>
            <p:cNvPr id="109" name="楕円 108">
              <a:extLst>
                <a:ext uri="{FF2B5EF4-FFF2-40B4-BE49-F238E27FC236}">
                  <a16:creationId xmlns:a16="http://schemas.microsoft.com/office/drawing/2014/main" id="{0414D878-DE5E-4541-B24A-71EFC8BCC853}"/>
                </a:ext>
              </a:extLst>
            </p:cNvPr>
            <p:cNvSpPr/>
            <p:nvPr/>
          </p:nvSpPr>
          <p:spPr>
            <a:xfrm>
              <a:off x="3532604" y="1401729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BC01EA78-F569-4CE1-8128-CBAC4ED038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1484471"/>
              <a:ext cx="603622" cy="1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69D1E24E-582A-407C-BFDA-B21731AB89BB}"/>
              </a:ext>
            </a:extLst>
          </p:cNvPr>
          <p:cNvSpPr txBox="1"/>
          <p:nvPr/>
        </p:nvSpPr>
        <p:spPr>
          <a:xfrm>
            <a:off x="2527076" y="3365534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2019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D89DB2D6-7AC8-41FD-815B-CC19CF3325B7}"/>
              </a:ext>
            </a:extLst>
          </p:cNvPr>
          <p:cNvGrpSpPr/>
          <p:nvPr/>
        </p:nvGrpSpPr>
        <p:grpSpPr>
          <a:xfrm>
            <a:off x="3636734" y="3485992"/>
            <a:ext cx="603622" cy="165484"/>
            <a:chOff x="3313535" y="2114017"/>
            <a:chExt cx="603622" cy="165484"/>
          </a:xfrm>
        </p:grpSpPr>
        <p:sp>
          <p:nvSpPr>
            <p:cNvPr id="104" name="楕円 103">
              <a:extLst>
                <a:ext uri="{FF2B5EF4-FFF2-40B4-BE49-F238E27FC236}">
                  <a16:creationId xmlns:a16="http://schemas.microsoft.com/office/drawing/2014/main" id="{B3FAEBE8-7FAD-487B-91E0-C90F86B6B291}"/>
                </a:ext>
              </a:extLst>
            </p:cNvPr>
            <p:cNvSpPr/>
            <p:nvPr/>
          </p:nvSpPr>
          <p:spPr>
            <a:xfrm>
              <a:off x="3532604" y="2114017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41B3850-DD7B-4A05-BBF7-458DDD01D9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2196759"/>
              <a:ext cx="603622" cy="1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2">
            <a:extLst>
              <a:ext uri="{FF2B5EF4-FFF2-40B4-BE49-F238E27FC236}">
                <a16:creationId xmlns:a16="http://schemas.microsoft.com/office/drawing/2014/main" id="{4815841C-4B17-4448-9920-E93F2F88F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172" y="3154781"/>
            <a:ext cx="4749159" cy="92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77825" algn="l"/>
                <a:tab pos="723900" algn="l"/>
                <a:tab pos="1138238" algn="l"/>
                <a:tab pos="1552575" algn="l"/>
                <a:tab pos="1966913" algn="l"/>
                <a:tab pos="2381250" algn="l"/>
                <a:tab pos="2797175" algn="l"/>
                <a:tab pos="3211513" algn="l"/>
                <a:tab pos="3625850" algn="l"/>
                <a:tab pos="4040188" algn="l"/>
                <a:tab pos="4456113" algn="l"/>
                <a:tab pos="4870450" algn="l"/>
                <a:tab pos="5284788" algn="l"/>
                <a:tab pos="5699125" algn="l"/>
                <a:tab pos="6115050" algn="l"/>
                <a:tab pos="6529388" algn="l"/>
                <a:tab pos="6943725" algn="l"/>
                <a:tab pos="7358063" algn="l"/>
                <a:tab pos="7773988" algn="l"/>
                <a:tab pos="8188325" algn="l"/>
                <a:tab pos="8602663" algn="l"/>
              </a:tabLst>
              <a:defRPr/>
            </a:pPr>
            <a:r>
              <a:rPr kumimoji="0" lang="en-US" altLang="ja-JP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  12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売上</a:t>
            </a:r>
            <a:r>
              <a:rPr kumimoji="0" lang="en-US" altLang="ja-JP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20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億円突破</a:t>
            </a:r>
            <a:endParaRPr kumimoji="0" lang="en-US" altLang="ja-JP" sz="130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charset="0"/>
            </a:endParaRPr>
          </a:p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77825" algn="l"/>
                <a:tab pos="723900" algn="l"/>
                <a:tab pos="1138238" algn="l"/>
                <a:tab pos="1552575" algn="l"/>
                <a:tab pos="1966913" algn="l"/>
                <a:tab pos="2381250" algn="l"/>
                <a:tab pos="2797175" algn="l"/>
                <a:tab pos="3211513" algn="l"/>
                <a:tab pos="3625850" algn="l"/>
                <a:tab pos="4040188" algn="l"/>
                <a:tab pos="4456113" algn="l"/>
                <a:tab pos="4870450" algn="l"/>
                <a:tab pos="5284788" algn="l"/>
                <a:tab pos="5699125" algn="l"/>
                <a:tab pos="6115050" algn="l"/>
                <a:tab pos="6529388" algn="l"/>
                <a:tab pos="6943725" algn="l"/>
                <a:tab pos="7358063" algn="l"/>
                <a:tab pos="7773988" algn="l"/>
                <a:tab pos="8188325" algn="l"/>
                <a:tab pos="8602663" algn="l"/>
              </a:tabLst>
              <a:defRPr/>
            </a:pP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11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Salesforce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コンサルティングパートナー認定</a:t>
            </a:r>
          </a:p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77825" algn="l"/>
                <a:tab pos="723900" algn="l"/>
                <a:tab pos="1138238" algn="l"/>
                <a:tab pos="1552575" algn="l"/>
                <a:tab pos="1966913" algn="l"/>
                <a:tab pos="2381250" algn="l"/>
                <a:tab pos="2797175" algn="l"/>
                <a:tab pos="3211513" algn="l"/>
                <a:tab pos="3625850" algn="l"/>
                <a:tab pos="4040188" algn="l"/>
                <a:tab pos="4456113" algn="l"/>
                <a:tab pos="4870450" algn="l"/>
                <a:tab pos="5284788" algn="l"/>
                <a:tab pos="5699125" algn="l"/>
                <a:tab pos="6115050" algn="l"/>
                <a:tab pos="6529388" algn="l"/>
                <a:tab pos="6943725" algn="l"/>
                <a:tab pos="7358063" algn="l"/>
                <a:tab pos="7773988" algn="l"/>
                <a:tab pos="8188325" algn="l"/>
                <a:tab pos="8602663" algn="l"/>
              </a:tabLst>
              <a:defRPr/>
            </a:pP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11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Pegasystems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社とアライアンスパートナー契約締結</a:t>
            </a:r>
            <a:endParaRPr kumimoji="0" lang="en-US" altLang="ja-JP" sz="1300" b="1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charset="0"/>
            </a:endParaRPr>
          </a:p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77825" algn="l"/>
                <a:tab pos="723900" algn="l"/>
                <a:tab pos="1138238" algn="l"/>
                <a:tab pos="1552575" algn="l"/>
                <a:tab pos="1966913" algn="l"/>
                <a:tab pos="2381250" algn="l"/>
                <a:tab pos="2797175" algn="l"/>
                <a:tab pos="3211513" algn="l"/>
                <a:tab pos="3625850" algn="l"/>
                <a:tab pos="4040188" algn="l"/>
                <a:tab pos="4456113" algn="l"/>
                <a:tab pos="4870450" algn="l"/>
                <a:tab pos="5284788" algn="l"/>
                <a:tab pos="5699125" algn="l"/>
                <a:tab pos="6115050" algn="l"/>
                <a:tab pos="6529388" algn="l"/>
                <a:tab pos="6943725" algn="l"/>
                <a:tab pos="7358063" algn="l"/>
                <a:tab pos="7773988" algn="l"/>
                <a:tab pos="8188325" algn="l"/>
                <a:tab pos="8602663" algn="l"/>
              </a:tabLst>
              <a:defRPr/>
            </a:pPr>
            <a:r>
              <a:rPr kumimoji="0" lang="en-US" altLang="ja-JP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10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日本経済産業省「スマート</a:t>
            </a:r>
            <a:r>
              <a:rPr kumimoji="0" lang="en-US" altLang="ja-JP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SME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サポーター」に認定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BE07BE4-33BA-4F0B-A82D-099DC65EB304}"/>
              </a:ext>
            </a:extLst>
          </p:cNvPr>
          <p:cNvSpPr txBox="1"/>
          <p:nvPr/>
        </p:nvSpPr>
        <p:spPr>
          <a:xfrm>
            <a:off x="1484903" y="6181378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2013</a:t>
            </a: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AE0F5909-4246-482E-A71D-E2E6118CE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931" y="6080942"/>
            <a:ext cx="5075451" cy="654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b="1" spc="-1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</a:t>
            </a:r>
            <a:r>
              <a:rPr kumimoji="0" lang="ja-JP" altLang="en-US" sz="1300" b="1" spc="-1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　  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9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ISO/IEC9001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、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ISO/IEC27001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認証取得</a:t>
            </a:r>
          </a:p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spc="-1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  </a:t>
            </a:r>
            <a:r>
              <a:rPr kumimoji="0" lang="en-US" altLang="ja-JP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5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長春・日本間専用線開通しオフショア開発スタート</a:t>
            </a:r>
          </a:p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b="1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1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株式会社野村総合研究所（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NRI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）と取引開始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C1778AE-6373-4BDE-8F99-BECB18B27EA4}"/>
              </a:ext>
            </a:extLst>
          </p:cNvPr>
          <p:cNvGrpSpPr/>
          <p:nvPr/>
        </p:nvGrpSpPr>
        <p:grpSpPr>
          <a:xfrm>
            <a:off x="2634243" y="6301836"/>
            <a:ext cx="603622" cy="165484"/>
            <a:chOff x="3313535" y="5675457"/>
            <a:chExt cx="603622" cy="165484"/>
          </a:xfrm>
        </p:grpSpPr>
        <p:sp>
          <p:nvSpPr>
            <p:cNvPr id="79" name="楕円 78">
              <a:extLst>
                <a:ext uri="{FF2B5EF4-FFF2-40B4-BE49-F238E27FC236}">
                  <a16:creationId xmlns:a16="http://schemas.microsoft.com/office/drawing/2014/main" id="{3891935A-D8E0-4471-A31E-3DB95080F0EB}"/>
                </a:ext>
              </a:extLst>
            </p:cNvPr>
            <p:cNvSpPr/>
            <p:nvPr/>
          </p:nvSpPr>
          <p:spPr>
            <a:xfrm>
              <a:off x="3532604" y="5675457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0EBF1839-597E-4B45-B60B-C266200A97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5758199"/>
              <a:ext cx="603622" cy="1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2CF2EC9F-7AA8-475B-8638-64CA700F6228}"/>
              </a:ext>
            </a:extLst>
          </p:cNvPr>
          <p:cNvSpPr txBox="1"/>
          <p:nvPr/>
        </p:nvSpPr>
        <p:spPr>
          <a:xfrm>
            <a:off x="2064538" y="4542747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2017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308B2AC2-56DB-4E66-8D9C-EF555F4D9E31}"/>
              </a:ext>
            </a:extLst>
          </p:cNvPr>
          <p:cNvGrpSpPr/>
          <p:nvPr/>
        </p:nvGrpSpPr>
        <p:grpSpPr>
          <a:xfrm>
            <a:off x="3232907" y="4663205"/>
            <a:ext cx="604800" cy="165484"/>
            <a:chOff x="3313535" y="3538593"/>
            <a:chExt cx="604800" cy="165484"/>
          </a:xfrm>
        </p:grpSpPr>
        <p:sp>
          <p:nvSpPr>
            <p:cNvPr id="94" name="楕円 93">
              <a:extLst>
                <a:ext uri="{FF2B5EF4-FFF2-40B4-BE49-F238E27FC236}">
                  <a16:creationId xmlns:a16="http://schemas.microsoft.com/office/drawing/2014/main" id="{38F0C1F0-A24D-4769-9075-93BCCDA46BE9}"/>
                </a:ext>
              </a:extLst>
            </p:cNvPr>
            <p:cNvSpPr/>
            <p:nvPr/>
          </p:nvSpPr>
          <p:spPr>
            <a:xfrm>
              <a:off x="3532604" y="3538593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C6EE5F6A-5DA5-4EB6-A91A-B13FA9E9B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3621336"/>
              <a:ext cx="604800" cy="0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2">
            <a:extLst>
              <a:ext uri="{FF2B5EF4-FFF2-40B4-BE49-F238E27FC236}">
                <a16:creationId xmlns:a16="http://schemas.microsoft.com/office/drawing/2014/main" id="{6B485ECF-6A4A-43F1-99E2-4E042C4AF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6702" y="4537668"/>
            <a:ext cx="3192023" cy="45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12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売上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10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億円突破</a:t>
            </a:r>
            <a:endParaRPr kumimoji="0" lang="en-US" altLang="ja-JP" sz="1300" b="1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charset="0"/>
            </a:endParaRPr>
          </a:p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spc="-1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</a:t>
            </a:r>
            <a:r>
              <a:rPr kumimoji="0" lang="en-US" altLang="ja-JP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9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</a:t>
            </a:r>
            <a:r>
              <a:rPr kumimoji="0" lang="en-US" altLang="ja-JP" sz="1300" err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ITgo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案件共有サービスリリース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9C0EF6A-8ADD-4EEB-84DC-3D49F6F23EB8}"/>
              </a:ext>
            </a:extLst>
          </p:cNvPr>
          <p:cNvSpPr txBox="1"/>
          <p:nvPr/>
        </p:nvSpPr>
        <p:spPr>
          <a:xfrm>
            <a:off x="2916269" y="2213497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2021</a:t>
            </a:r>
          </a:p>
        </p:txBody>
      </p:sp>
      <p:sp>
        <p:nvSpPr>
          <p:cNvPr id="47" name="Rectangle 2">
            <a:extLst>
              <a:ext uri="{FF2B5EF4-FFF2-40B4-BE49-F238E27FC236}">
                <a16:creationId xmlns:a16="http://schemas.microsoft.com/office/drawing/2014/main" id="{8778E84C-F75B-482D-A254-1B1A12319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609" y="2603832"/>
            <a:ext cx="3746079" cy="19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b="1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</a:t>
            </a:r>
            <a:r>
              <a:rPr lang="en-US" altLang="ja-JP" sz="1300" b="1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1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</a:t>
            </a:r>
            <a:r>
              <a:rPr kumimoji="0" lang="en-US" altLang="ja-JP" sz="1300" b="1" err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ATgo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自動化ツール特許取得</a:t>
            </a: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D1618A9F-D4B1-4430-A902-FF7950522FC4}"/>
              </a:ext>
            </a:extLst>
          </p:cNvPr>
          <p:cNvGrpSpPr/>
          <p:nvPr/>
        </p:nvGrpSpPr>
        <p:grpSpPr>
          <a:xfrm>
            <a:off x="4043714" y="2351711"/>
            <a:ext cx="603622" cy="165484"/>
            <a:chOff x="3313535" y="1401729"/>
            <a:chExt cx="603622" cy="165484"/>
          </a:xfrm>
        </p:grpSpPr>
        <p:sp>
          <p:nvSpPr>
            <p:cNvPr id="49" name="楕円 48">
              <a:extLst>
                <a:ext uri="{FF2B5EF4-FFF2-40B4-BE49-F238E27FC236}">
                  <a16:creationId xmlns:a16="http://schemas.microsoft.com/office/drawing/2014/main" id="{07870F3A-0895-4BDD-91A3-1DCEA5D1CAFC}"/>
                </a:ext>
              </a:extLst>
            </p:cNvPr>
            <p:cNvSpPr/>
            <p:nvPr/>
          </p:nvSpPr>
          <p:spPr>
            <a:xfrm>
              <a:off x="3532604" y="1401729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49543AF5-33A5-4F29-A29C-83A403D7D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1484471"/>
              <a:ext cx="603622" cy="1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2">
            <a:extLst>
              <a:ext uri="{FF2B5EF4-FFF2-40B4-BE49-F238E27FC236}">
                <a16:creationId xmlns:a16="http://schemas.microsoft.com/office/drawing/2014/main" id="{95342B77-5098-45BB-8F5E-11BC042BC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267" y="2345164"/>
            <a:ext cx="3746079" cy="19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b="1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2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</a:t>
            </a:r>
            <a:r>
              <a:rPr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子会社ラクモン株式会社設立</a:t>
            </a:r>
            <a:endParaRPr kumimoji="0" lang="ja-JP" altLang="en-US" sz="1300" b="1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charset="0"/>
            </a:endParaRPr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763E6C5A-862B-4E47-9989-3443E105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147" y="2149907"/>
            <a:ext cx="5099722" cy="11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6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</a:t>
            </a:r>
            <a:r>
              <a:rPr lang="ja-JP" altLang="ja-JP" sz="1300" i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子供の自主勉強</a:t>
            </a:r>
            <a:r>
              <a:rPr lang="ja-JP" altLang="en-US" sz="1300" i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を支援する</a:t>
            </a:r>
            <a:r>
              <a:rPr lang="ja-JP" altLang="ja-JP" sz="1300" i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サービス</a:t>
            </a:r>
            <a:r>
              <a:rPr kumimoji="0" lang="en-US" altLang="ja-JP" sz="1300" err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Rakumon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リリース</a:t>
            </a:r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355B417B-67DE-4E9E-B743-1F0861875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691" y="5417949"/>
            <a:ext cx="4929480" cy="19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1</a:t>
            </a:r>
            <a:r>
              <a:rPr kumimoji="0" lang="ja-JP" altLang="en-US" sz="1300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</a:t>
            </a:r>
            <a:r>
              <a:rPr kumimoji="0" lang="ja-JP" altLang="en-US" sz="130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　研究開発部設立</a:t>
            </a:r>
            <a:endParaRPr kumimoji="0" lang="zh-TW" altLang="en-US" sz="130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781EA16-39BB-D8DD-4E69-6A1E9E4B198A}"/>
              </a:ext>
            </a:extLst>
          </p:cNvPr>
          <p:cNvSpPr txBox="1"/>
          <p:nvPr/>
        </p:nvSpPr>
        <p:spPr>
          <a:xfrm>
            <a:off x="3117341" y="1563457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2022</a:t>
            </a: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19DE74AE-1AA8-3A9B-71CF-B056B3D28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614" y="1800789"/>
            <a:ext cx="4783184" cy="15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</a:t>
            </a:r>
            <a:r>
              <a:rPr kumimoji="0" lang="en-US" altLang="ja-JP" sz="1300" b="1" spc="-5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4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株式会社野村総合研究所（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NRI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）の</a:t>
            </a:r>
            <a:r>
              <a:rPr kumimoji="0" lang="en-US" altLang="ja-JP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F</a:t>
            </a:r>
            <a:r>
              <a:rPr kumimoji="0" lang="ja-JP" altLang="en-US" sz="1300" b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パートナーに認定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20117AA6-A790-5E44-36EB-000BF402195D}"/>
              </a:ext>
            </a:extLst>
          </p:cNvPr>
          <p:cNvGrpSpPr/>
          <p:nvPr/>
        </p:nvGrpSpPr>
        <p:grpSpPr>
          <a:xfrm>
            <a:off x="4262204" y="1670498"/>
            <a:ext cx="603622" cy="165484"/>
            <a:chOff x="3313535" y="1401729"/>
            <a:chExt cx="603622" cy="165484"/>
          </a:xfrm>
        </p:grpSpPr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F3CC148B-A5B1-388E-809D-173DBA795BED}"/>
                </a:ext>
              </a:extLst>
            </p:cNvPr>
            <p:cNvSpPr/>
            <p:nvPr/>
          </p:nvSpPr>
          <p:spPr>
            <a:xfrm>
              <a:off x="3532604" y="1401729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06BBDB39-B040-C1B5-B803-B3980057F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1484471"/>
              <a:ext cx="603622" cy="1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D86628-3F31-65D4-97E8-A27D198CAFFD}"/>
              </a:ext>
            </a:extLst>
          </p:cNvPr>
          <p:cNvSpPr txBox="1"/>
          <p:nvPr/>
        </p:nvSpPr>
        <p:spPr>
          <a:xfrm>
            <a:off x="3243614" y="1036591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79024C1-770E-3620-3EFE-3D615D981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099" y="1151263"/>
            <a:ext cx="4783184" cy="15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spc="-5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</a:t>
            </a:r>
            <a:r>
              <a:rPr kumimoji="0" lang="en-US" altLang="ja-JP" sz="1300" b="1" spc="-5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12</a:t>
            </a:r>
            <a:r>
              <a:rPr kumimoji="0" lang="ja-JP" altLang="en-US" sz="13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シックスソリューションズ株式会社設立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D0C3EE8-5E6C-FD5D-F4F6-7EC85A0B12B3}"/>
              </a:ext>
            </a:extLst>
          </p:cNvPr>
          <p:cNvGrpSpPr/>
          <p:nvPr/>
        </p:nvGrpSpPr>
        <p:grpSpPr>
          <a:xfrm>
            <a:off x="4388477" y="1143632"/>
            <a:ext cx="603622" cy="165484"/>
            <a:chOff x="3313535" y="1401729"/>
            <a:chExt cx="603622" cy="165484"/>
          </a:xfrm>
        </p:grpSpPr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A2DEC7E5-3863-648B-58F3-33B5A2FC5FDF}"/>
                </a:ext>
              </a:extLst>
            </p:cNvPr>
            <p:cNvSpPr/>
            <p:nvPr/>
          </p:nvSpPr>
          <p:spPr>
            <a:xfrm>
              <a:off x="3532604" y="1401729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339DA431-FA82-2491-7F46-BAF2A2CA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1484471"/>
              <a:ext cx="603622" cy="1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EF9A1140-2542-40A5-9145-AC95729CE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356" y="1492228"/>
            <a:ext cx="4317676" cy="10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b="1" spc="-5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</a:t>
            </a:r>
            <a:r>
              <a:rPr lang="en-US" altLang="ja-JP" sz="1400" b="1" spc="-5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8</a:t>
            </a:r>
            <a:r>
              <a:rPr kumimoji="0" lang="ja-JP" altLang="en-US" sz="14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ビジネス</a:t>
            </a:r>
            <a:r>
              <a:rPr kumimoji="0" lang="en-US" altLang="ja-JP" sz="14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AI</a:t>
            </a:r>
            <a:r>
              <a:rPr kumimoji="0" lang="ja-JP" altLang="en-US" sz="14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ソリューション</a:t>
            </a:r>
            <a:r>
              <a:rPr kumimoji="0" lang="en-US" altLang="ja-JP" sz="1400" b="1" dirty="0" err="1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BrainGo</a:t>
            </a:r>
            <a:r>
              <a:rPr kumimoji="0" lang="ja-JP" altLang="en-US" sz="14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発売開始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3A22148A-A91C-F7C1-1E2E-2F432357D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247" y="783640"/>
            <a:ext cx="4317676" cy="10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200"/>
              </a:spcBef>
              <a:spcAft>
                <a:spcPct val="0"/>
              </a:spcAft>
              <a:buClr>
                <a:srgbClr val="3333CC"/>
              </a:buClr>
              <a:tabLst>
                <a:tab pos="310669" algn="l"/>
                <a:tab pos="723918" algn="l"/>
                <a:tab pos="1138633" algn="l"/>
                <a:tab pos="1553347" algn="l"/>
                <a:tab pos="1968061" algn="l"/>
                <a:tab pos="2382775" algn="l"/>
                <a:tab pos="2797490" algn="l"/>
                <a:tab pos="3212203" algn="l"/>
                <a:tab pos="3626918" algn="l"/>
                <a:tab pos="4041632" algn="l"/>
                <a:tab pos="4456346" algn="l"/>
                <a:tab pos="4871060" algn="l"/>
                <a:tab pos="5285775" algn="l"/>
                <a:tab pos="5700489" algn="l"/>
                <a:tab pos="6115203" algn="l"/>
                <a:tab pos="6529917" algn="l"/>
                <a:tab pos="6944632" algn="l"/>
                <a:tab pos="7359346" algn="l"/>
                <a:tab pos="7774060" algn="l"/>
                <a:tab pos="8188774" algn="l"/>
                <a:tab pos="8603489" algn="l"/>
              </a:tabLst>
              <a:defRPr/>
            </a:pPr>
            <a:r>
              <a:rPr kumimoji="0" lang="en-US" altLang="ja-JP" sz="1300" b="1" spc="-5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   </a:t>
            </a:r>
            <a:r>
              <a:rPr kumimoji="0" lang="ja-JP" altLang="en-US" sz="1400" b="1" spc="-5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１</a:t>
            </a:r>
            <a:r>
              <a:rPr kumimoji="0" lang="ja-JP" altLang="en-US" sz="14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月　みなとみらい</a:t>
            </a:r>
            <a:r>
              <a:rPr kumimoji="0" lang="en-US" altLang="ja-JP" sz="14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LG</a:t>
            </a:r>
            <a:r>
              <a:rPr kumimoji="0" lang="ja-JP" altLang="en-US" sz="14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charset="0"/>
              </a:rPr>
              <a:t>ビルへオフィス移転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10608B1-EAC7-2FA1-624E-6465960C778B}"/>
              </a:ext>
            </a:extLst>
          </p:cNvPr>
          <p:cNvSpPr txBox="1"/>
          <p:nvPr/>
        </p:nvSpPr>
        <p:spPr>
          <a:xfrm>
            <a:off x="3466843" y="544477"/>
            <a:ext cx="1153742" cy="4064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kumimoji="1" lang="en-US" altLang="ja-JP" sz="3000">
                <a:solidFill>
                  <a:srgbClr val="1F71C8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202</a:t>
            </a:r>
            <a:r>
              <a:rPr kumimoji="1" lang="en-US" altLang="ja-JP" sz="3000">
                <a:solidFill>
                  <a:srgbClr val="1F71C8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4</a:t>
            </a:r>
            <a:endParaRPr kumimoji="1" lang="en-US" altLang="ja-JP" sz="3000">
              <a:solidFill>
                <a:srgbClr val="1F71C8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74EB2CF4-D4A0-1D11-DBBE-1092233FFA04}"/>
              </a:ext>
            </a:extLst>
          </p:cNvPr>
          <p:cNvGrpSpPr/>
          <p:nvPr/>
        </p:nvGrpSpPr>
        <p:grpSpPr>
          <a:xfrm>
            <a:off x="4611706" y="651518"/>
            <a:ext cx="603622" cy="165484"/>
            <a:chOff x="3313535" y="1401729"/>
            <a:chExt cx="603622" cy="165484"/>
          </a:xfrm>
        </p:grpSpPr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2C1C8EBF-5C74-7709-09D9-1BB0EAC2ED2C}"/>
                </a:ext>
              </a:extLst>
            </p:cNvPr>
            <p:cNvSpPr/>
            <p:nvPr/>
          </p:nvSpPr>
          <p:spPr>
            <a:xfrm>
              <a:off x="3532604" y="1401729"/>
              <a:ext cx="165484" cy="165484"/>
            </a:xfrm>
            <a:prstGeom prst="ellipse">
              <a:avLst/>
            </a:prstGeom>
            <a:solidFill>
              <a:srgbClr val="1F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B658C463-3ED4-1874-AC14-E6295B532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535" y="1484471"/>
              <a:ext cx="603622" cy="1"/>
            </a:xfrm>
            <a:prstGeom prst="line">
              <a:avLst/>
            </a:prstGeom>
            <a:ln w="12700">
              <a:solidFill>
                <a:srgbClr val="1F7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211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81E003B6-0FBE-309C-8906-9355857DC390}"/>
              </a:ext>
            </a:extLst>
          </p:cNvPr>
          <p:cNvGrpSpPr/>
          <p:nvPr/>
        </p:nvGrpSpPr>
        <p:grpSpPr>
          <a:xfrm>
            <a:off x="-461992" y="366994"/>
            <a:ext cx="11222872" cy="6047986"/>
            <a:chOff x="-299051" y="-74171"/>
            <a:chExt cx="12797573" cy="6896589"/>
          </a:xfrm>
        </p:grpSpPr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4BBFADDC-A5E9-1A1B-0423-698EE6CD417D}"/>
                </a:ext>
              </a:extLst>
            </p:cNvPr>
            <p:cNvSpPr/>
            <p:nvPr/>
          </p:nvSpPr>
          <p:spPr>
            <a:xfrm>
              <a:off x="5406922" y="3964135"/>
              <a:ext cx="3497313" cy="2019127"/>
            </a:xfrm>
            <a:custGeom>
              <a:avLst/>
              <a:gdLst>
                <a:gd name="connsiteX0" fmla="*/ 3497313 w 3497313"/>
                <a:gd name="connsiteY0" fmla="*/ 2019128 h 2019127"/>
                <a:gd name="connsiteX1" fmla="*/ 2327604 w 3497313"/>
                <a:gd name="connsiteY1" fmla="*/ 0 h 2019127"/>
                <a:gd name="connsiteX2" fmla="*/ 0 w 3497313"/>
                <a:gd name="connsiteY2" fmla="*/ 0 h 201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7313" h="2019127">
                  <a:moveTo>
                    <a:pt x="3497313" y="2019128"/>
                  </a:moveTo>
                  <a:lnTo>
                    <a:pt x="2327604" y="0"/>
                  </a:lnTo>
                  <a:lnTo>
                    <a:pt x="0" y="0"/>
                  </a:lnTo>
                </a:path>
              </a:pathLst>
            </a:custGeom>
            <a:noFill/>
            <a:ln w="12928" cap="flat">
              <a:solidFill>
                <a:srgbClr val="AECED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5D024621-1021-2A95-EF36-CBCA4B8B75B2}"/>
                </a:ext>
              </a:extLst>
            </p:cNvPr>
            <p:cNvSpPr/>
            <p:nvPr/>
          </p:nvSpPr>
          <p:spPr>
            <a:xfrm>
              <a:off x="1172341" y="1725371"/>
              <a:ext cx="4414191" cy="5097047"/>
            </a:xfrm>
            <a:custGeom>
              <a:avLst/>
              <a:gdLst>
                <a:gd name="connsiteX0" fmla="*/ 0 w 4414191"/>
                <a:gd name="connsiteY0" fmla="*/ 0 h 5097047"/>
                <a:gd name="connsiteX1" fmla="*/ 2942781 w 4414191"/>
                <a:gd name="connsiteY1" fmla="*/ 0 h 5097047"/>
                <a:gd name="connsiteX2" fmla="*/ 4414192 w 4414191"/>
                <a:gd name="connsiteY2" fmla="*/ 2548527 h 5097047"/>
                <a:gd name="connsiteX3" fmla="*/ 2942781 w 4414191"/>
                <a:gd name="connsiteY3" fmla="*/ 5097048 h 509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4191" h="5097047">
                  <a:moveTo>
                    <a:pt x="0" y="0"/>
                  </a:moveTo>
                  <a:lnTo>
                    <a:pt x="2942781" y="0"/>
                  </a:lnTo>
                  <a:lnTo>
                    <a:pt x="4414192" y="2548527"/>
                  </a:lnTo>
                  <a:lnTo>
                    <a:pt x="2942781" y="5097048"/>
                  </a:lnTo>
                </a:path>
              </a:pathLst>
            </a:custGeom>
            <a:noFill/>
            <a:ln w="11524" cap="flat">
              <a:solidFill>
                <a:srgbClr val="AECED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9" name="フリーフォーム: 図形 68">
              <a:extLst>
                <a:ext uri="{FF2B5EF4-FFF2-40B4-BE49-F238E27FC236}">
                  <a16:creationId xmlns:a16="http://schemas.microsoft.com/office/drawing/2014/main" id="{0E568214-85B0-CE39-2BAB-813140CD6866}"/>
                </a:ext>
              </a:extLst>
            </p:cNvPr>
            <p:cNvSpPr/>
            <p:nvPr/>
          </p:nvSpPr>
          <p:spPr>
            <a:xfrm>
              <a:off x="-299051" y="1725371"/>
              <a:ext cx="1471393" cy="2548526"/>
            </a:xfrm>
            <a:custGeom>
              <a:avLst/>
              <a:gdLst>
                <a:gd name="connsiteX0" fmla="*/ 1471393 w 1471393"/>
                <a:gd name="connsiteY0" fmla="*/ 0 h 2548526"/>
                <a:gd name="connsiteX1" fmla="*/ 0 w 1471393"/>
                <a:gd name="connsiteY1" fmla="*/ 2548527 h 25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1393" h="2548526">
                  <a:moveTo>
                    <a:pt x="1471393" y="0"/>
                  </a:moveTo>
                  <a:lnTo>
                    <a:pt x="0" y="2548527"/>
                  </a:lnTo>
                </a:path>
              </a:pathLst>
            </a:custGeom>
            <a:ln w="11524" cap="flat">
              <a:solidFill>
                <a:srgbClr val="AECED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2" name="フリーフォーム: 図形 81">
              <a:extLst>
                <a:ext uri="{FF2B5EF4-FFF2-40B4-BE49-F238E27FC236}">
                  <a16:creationId xmlns:a16="http://schemas.microsoft.com/office/drawing/2014/main" id="{33E984D3-C38C-F8A9-493E-D65D47739B8A}"/>
                </a:ext>
              </a:extLst>
            </p:cNvPr>
            <p:cNvSpPr/>
            <p:nvPr/>
          </p:nvSpPr>
          <p:spPr>
            <a:xfrm>
              <a:off x="7738446" y="1944979"/>
              <a:ext cx="4663038" cy="4038284"/>
            </a:xfrm>
            <a:custGeom>
              <a:avLst/>
              <a:gdLst>
                <a:gd name="connsiteX0" fmla="*/ 3497308 w 4663038"/>
                <a:gd name="connsiteY0" fmla="*/ 0 h 4038284"/>
                <a:gd name="connsiteX1" fmla="*/ 1165789 w 4663038"/>
                <a:gd name="connsiteY1" fmla="*/ 0 h 4038284"/>
                <a:gd name="connsiteX2" fmla="*/ 0 w 4663038"/>
                <a:gd name="connsiteY2" fmla="*/ 2019157 h 4038284"/>
                <a:gd name="connsiteX3" fmla="*/ 1165789 w 4663038"/>
                <a:gd name="connsiteY3" fmla="*/ 4038284 h 4038284"/>
                <a:gd name="connsiteX4" fmla="*/ 3497308 w 4663038"/>
                <a:gd name="connsiteY4" fmla="*/ 4038284 h 4038284"/>
                <a:gd name="connsiteX5" fmla="*/ 4663039 w 4663038"/>
                <a:gd name="connsiteY5" fmla="*/ 2019157 h 403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3038" h="4038284">
                  <a:moveTo>
                    <a:pt x="3497308" y="0"/>
                  </a:moveTo>
                  <a:lnTo>
                    <a:pt x="1165789" y="0"/>
                  </a:lnTo>
                  <a:lnTo>
                    <a:pt x="0" y="2019157"/>
                  </a:lnTo>
                  <a:lnTo>
                    <a:pt x="1165789" y="4038284"/>
                  </a:lnTo>
                  <a:lnTo>
                    <a:pt x="3497308" y="4038284"/>
                  </a:lnTo>
                  <a:lnTo>
                    <a:pt x="4663039" y="2019157"/>
                  </a:lnTo>
                </a:path>
              </a:pathLst>
            </a:custGeom>
            <a:noFill/>
            <a:ln w="12928" cap="flat">
              <a:solidFill>
                <a:srgbClr val="AECED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4" name="フリーフォーム: 図形 83">
              <a:extLst>
                <a:ext uri="{FF2B5EF4-FFF2-40B4-BE49-F238E27FC236}">
                  <a16:creationId xmlns:a16="http://schemas.microsoft.com/office/drawing/2014/main" id="{E0607FB7-3911-FF32-9683-8876FC592977}"/>
                </a:ext>
              </a:extLst>
            </p:cNvPr>
            <p:cNvSpPr/>
            <p:nvPr/>
          </p:nvSpPr>
          <p:spPr>
            <a:xfrm>
              <a:off x="11235754" y="-74171"/>
              <a:ext cx="1165730" cy="2019151"/>
            </a:xfrm>
            <a:custGeom>
              <a:avLst/>
              <a:gdLst>
                <a:gd name="connsiteX0" fmla="*/ 0 w 1165730"/>
                <a:gd name="connsiteY0" fmla="*/ 2019151 h 2019151"/>
                <a:gd name="connsiteX1" fmla="*/ 1165731 w 1165730"/>
                <a:gd name="connsiteY1" fmla="*/ 0 h 201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730" h="2019151">
                  <a:moveTo>
                    <a:pt x="0" y="2019151"/>
                  </a:moveTo>
                  <a:lnTo>
                    <a:pt x="1165731" y="0"/>
                  </a:lnTo>
                </a:path>
              </a:pathLst>
            </a:custGeom>
            <a:ln w="12928" cap="flat">
              <a:solidFill>
                <a:srgbClr val="AECED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5" name="グラフィックス 16">
              <a:extLst>
                <a:ext uri="{FF2B5EF4-FFF2-40B4-BE49-F238E27FC236}">
                  <a16:creationId xmlns:a16="http://schemas.microsoft.com/office/drawing/2014/main" id="{DB979A5F-C286-039C-D256-A6869051DBBA}"/>
                </a:ext>
              </a:extLst>
            </p:cNvPr>
            <p:cNvGrpSpPr/>
            <p:nvPr/>
          </p:nvGrpSpPr>
          <p:grpSpPr>
            <a:xfrm>
              <a:off x="4028537" y="1639472"/>
              <a:ext cx="172974" cy="172974"/>
              <a:chOff x="4028537" y="1639472"/>
              <a:chExt cx="172974" cy="172974"/>
            </a:xfrm>
          </p:grpSpPr>
          <p:sp>
            <p:nvSpPr>
              <p:cNvPr id="87" name="フリーフォーム: 図形 86">
                <a:extLst>
                  <a:ext uri="{FF2B5EF4-FFF2-40B4-BE49-F238E27FC236}">
                    <a16:creationId xmlns:a16="http://schemas.microsoft.com/office/drawing/2014/main" id="{C0363EFC-E5F0-39B0-59CE-9B3362101DE8}"/>
                  </a:ext>
                </a:extLst>
              </p:cNvPr>
              <p:cNvSpPr/>
              <p:nvPr/>
            </p:nvSpPr>
            <p:spPr>
              <a:xfrm>
                <a:off x="4045834" y="1656769"/>
                <a:ext cx="138379" cy="138379"/>
              </a:xfrm>
              <a:custGeom>
                <a:avLst/>
                <a:gdLst>
                  <a:gd name="connsiteX0" fmla="*/ 138379 w 138379"/>
                  <a:gd name="connsiteY0" fmla="*/ 69190 h 138379"/>
                  <a:gd name="connsiteX1" fmla="*/ 69190 w 138379"/>
                  <a:gd name="connsiteY1" fmla="*/ 138379 h 138379"/>
                  <a:gd name="connsiteX2" fmla="*/ 0 w 138379"/>
                  <a:gd name="connsiteY2" fmla="*/ 69190 h 138379"/>
                  <a:gd name="connsiteX3" fmla="*/ 69190 w 138379"/>
                  <a:gd name="connsiteY3" fmla="*/ 0 h 138379"/>
                  <a:gd name="connsiteX4" fmla="*/ 138379 w 138379"/>
                  <a:gd name="connsiteY4" fmla="*/ 69190 h 1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79" h="138379">
                    <a:moveTo>
                      <a:pt x="138379" y="69190"/>
                    </a:moveTo>
                    <a:cubicBezTo>
                      <a:pt x="138379" y="107402"/>
                      <a:pt x="107402" y="138379"/>
                      <a:pt x="69190" y="138379"/>
                    </a:cubicBezTo>
                    <a:cubicBezTo>
                      <a:pt x="30977" y="138379"/>
                      <a:pt x="0" y="107402"/>
                      <a:pt x="0" y="69190"/>
                    </a:cubicBezTo>
                    <a:cubicBezTo>
                      <a:pt x="0" y="30977"/>
                      <a:pt x="30977" y="0"/>
                      <a:pt x="69190" y="0"/>
                    </a:cubicBezTo>
                    <a:cubicBezTo>
                      <a:pt x="107402" y="0"/>
                      <a:pt x="138379" y="30977"/>
                      <a:pt x="138379" y="69190"/>
                    </a:cubicBezTo>
                    <a:close/>
                  </a:path>
                </a:pathLst>
              </a:custGeom>
              <a:solidFill>
                <a:srgbClr val="408CA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" name="フリーフォーム: 図形 91">
                <a:extLst>
                  <a:ext uri="{FF2B5EF4-FFF2-40B4-BE49-F238E27FC236}">
                    <a16:creationId xmlns:a16="http://schemas.microsoft.com/office/drawing/2014/main" id="{02776CFD-5CEE-4397-8B26-851189CC0787}"/>
                  </a:ext>
                </a:extLst>
              </p:cNvPr>
              <p:cNvSpPr/>
              <p:nvPr/>
            </p:nvSpPr>
            <p:spPr>
              <a:xfrm>
                <a:off x="4028537" y="1639472"/>
                <a:ext cx="172974" cy="172974"/>
              </a:xfrm>
              <a:custGeom>
                <a:avLst/>
                <a:gdLst>
                  <a:gd name="connsiteX0" fmla="*/ 86487 w 172974"/>
                  <a:gd name="connsiteY0" fmla="*/ 34595 h 172974"/>
                  <a:gd name="connsiteX1" fmla="*/ 138379 w 172974"/>
                  <a:gd name="connsiteY1" fmla="*/ 86487 h 172974"/>
                  <a:gd name="connsiteX2" fmla="*/ 86487 w 172974"/>
                  <a:gd name="connsiteY2" fmla="*/ 138379 h 172974"/>
                  <a:gd name="connsiteX3" fmla="*/ 34595 w 172974"/>
                  <a:gd name="connsiteY3" fmla="*/ 86487 h 172974"/>
                  <a:gd name="connsiteX4" fmla="*/ 86487 w 172974"/>
                  <a:gd name="connsiteY4" fmla="*/ 34595 h 172974"/>
                  <a:gd name="connsiteX5" fmla="*/ 86487 w 172974"/>
                  <a:gd name="connsiteY5" fmla="*/ 0 h 172974"/>
                  <a:gd name="connsiteX6" fmla="*/ 0 w 172974"/>
                  <a:gd name="connsiteY6" fmla="*/ 86487 h 172974"/>
                  <a:gd name="connsiteX7" fmla="*/ 86487 w 172974"/>
                  <a:gd name="connsiteY7" fmla="*/ 172974 h 172974"/>
                  <a:gd name="connsiteX8" fmla="*/ 172974 w 172974"/>
                  <a:gd name="connsiteY8" fmla="*/ 86487 h 172974"/>
                  <a:gd name="connsiteX9" fmla="*/ 86487 w 172974"/>
                  <a:gd name="connsiteY9" fmla="*/ 0 h 172974"/>
                  <a:gd name="connsiteX10" fmla="*/ 86487 w 172974"/>
                  <a:gd name="connsiteY10" fmla="*/ 0 h 17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974" h="172974">
                    <a:moveTo>
                      <a:pt x="86487" y="34595"/>
                    </a:moveTo>
                    <a:cubicBezTo>
                      <a:pt x="115097" y="34595"/>
                      <a:pt x="138379" y="57877"/>
                      <a:pt x="138379" y="86487"/>
                    </a:cubicBezTo>
                    <a:cubicBezTo>
                      <a:pt x="138379" y="115103"/>
                      <a:pt x="115097" y="138379"/>
                      <a:pt x="86487" y="138379"/>
                    </a:cubicBezTo>
                    <a:cubicBezTo>
                      <a:pt x="57877" y="138379"/>
                      <a:pt x="34595" y="115103"/>
                      <a:pt x="34595" y="86487"/>
                    </a:cubicBezTo>
                    <a:cubicBezTo>
                      <a:pt x="34595" y="57877"/>
                      <a:pt x="57877" y="34595"/>
                      <a:pt x="86487" y="34595"/>
                    </a:cubicBezTo>
                    <a:moveTo>
                      <a:pt x="86487" y="0"/>
                    </a:moveTo>
                    <a:cubicBezTo>
                      <a:pt x="38723" y="0"/>
                      <a:pt x="0" y="38723"/>
                      <a:pt x="0" y="86487"/>
                    </a:cubicBezTo>
                    <a:cubicBezTo>
                      <a:pt x="0" y="134251"/>
                      <a:pt x="38723" y="172974"/>
                      <a:pt x="86487" y="172974"/>
                    </a:cubicBezTo>
                    <a:cubicBezTo>
                      <a:pt x="134251" y="172974"/>
                      <a:pt x="172974" y="134251"/>
                      <a:pt x="172974" y="86487"/>
                    </a:cubicBezTo>
                    <a:cubicBezTo>
                      <a:pt x="172974" y="38723"/>
                      <a:pt x="134251" y="0"/>
                      <a:pt x="86487" y="0"/>
                    </a:cubicBezTo>
                    <a:lnTo>
                      <a:pt x="8648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3" name="グラフィックス 16">
              <a:extLst>
                <a:ext uri="{FF2B5EF4-FFF2-40B4-BE49-F238E27FC236}">
                  <a16:creationId xmlns:a16="http://schemas.microsoft.com/office/drawing/2014/main" id="{034032F3-EEEA-C427-DF86-4109C7E6DF1A}"/>
                </a:ext>
              </a:extLst>
            </p:cNvPr>
            <p:cNvGrpSpPr/>
            <p:nvPr/>
          </p:nvGrpSpPr>
          <p:grpSpPr>
            <a:xfrm>
              <a:off x="7641466" y="3867108"/>
              <a:ext cx="194018" cy="194048"/>
              <a:chOff x="7641466" y="3867108"/>
              <a:chExt cx="194018" cy="194048"/>
            </a:xfrm>
          </p:grpSpPr>
          <p:sp>
            <p:nvSpPr>
              <p:cNvPr id="94" name="フリーフォーム: 図形 93">
                <a:extLst>
                  <a:ext uri="{FF2B5EF4-FFF2-40B4-BE49-F238E27FC236}">
                    <a16:creationId xmlns:a16="http://schemas.microsoft.com/office/drawing/2014/main" id="{92851931-1EC8-A176-5485-3C51666DEE36}"/>
                  </a:ext>
                </a:extLst>
              </p:cNvPr>
              <p:cNvSpPr/>
              <p:nvPr/>
            </p:nvSpPr>
            <p:spPr>
              <a:xfrm>
                <a:off x="7660828" y="3886517"/>
                <a:ext cx="155237" cy="155237"/>
              </a:xfrm>
              <a:custGeom>
                <a:avLst/>
                <a:gdLst>
                  <a:gd name="connsiteX0" fmla="*/ 155237 w 155237"/>
                  <a:gd name="connsiteY0" fmla="*/ 77619 h 155237"/>
                  <a:gd name="connsiteX1" fmla="*/ 77619 w 155237"/>
                  <a:gd name="connsiteY1" fmla="*/ 155238 h 155237"/>
                  <a:gd name="connsiteX2" fmla="*/ 0 w 155237"/>
                  <a:gd name="connsiteY2" fmla="*/ 77619 h 155237"/>
                  <a:gd name="connsiteX3" fmla="*/ 77619 w 155237"/>
                  <a:gd name="connsiteY3" fmla="*/ 0 h 155237"/>
                  <a:gd name="connsiteX4" fmla="*/ 155237 w 155237"/>
                  <a:gd name="connsiteY4" fmla="*/ 77619 h 155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237" h="155237">
                    <a:moveTo>
                      <a:pt x="155237" y="77619"/>
                    </a:moveTo>
                    <a:cubicBezTo>
                      <a:pt x="155237" y="120486"/>
                      <a:pt x="120486" y="155238"/>
                      <a:pt x="77619" y="155238"/>
                    </a:cubicBezTo>
                    <a:cubicBezTo>
                      <a:pt x="34751" y="155238"/>
                      <a:pt x="0" y="120486"/>
                      <a:pt x="0" y="77619"/>
                    </a:cubicBezTo>
                    <a:cubicBezTo>
                      <a:pt x="0" y="34751"/>
                      <a:pt x="34751" y="0"/>
                      <a:pt x="77619" y="0"/>
                    </a:cubicBezTo>
                    <a:cubicBezTo>
                      <a:pt x="120486" y="0"/>
                      <a:pt x="155237" y="34751"/>
                      <a:pt x="155237" y="77619"/>
                    </a:cubicBezTo>
                    <a:close/>
                  </a:path>
                </a:pathLst>
              </a:custGeom>
              <a:solidFill>
                <a:srgbClr val="408CA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フリーフォーム: 図形 94">
                <a:extLst>
                  <a:ext uri="{FF2B5EF4-FFF2-40B4-BE49-F238E27FC236}">
                    <a16:creationId xmlns:a16="http://schemas.microsoft.com/office/drawing/2014/main" id="{43CEAE22-E96A-6D40-946D-943A822443AA}"/>
                  </a:ext>
                </a:extLst>
              </p:cNvPr>
              <p:cNvSpPr/>
              <p:nvPr/>
            </p:nvSpPr>
            <p:spPr>
              <a:xfrm>
                <a:off x="7641466" y="3867108"/>
                <a:ext cx="194018" cy="194048"/>
              </a:xfrm>
              <a:custGeom>
                <a:avLst/>
                <a:gdLst>
                  <a:gd name="connsiteX0" fmla="*/ 96981 w 194018"/>
                  <a:gd name="connsiteY0" fmla="*/ 38810 h 194048"/>
                  <a:gd name="connsiteX1" fmla="*/ 155215 w 194018"/>
                  <a:gd name="connsiteY1" fmla="*/ 97027 h 194048"/>
                  <a:gd name="connsiteX2" fmla="*/ 96981 w 194018"/>
                  <a:gd name="connsiteY2" fmla="*/ 155239 h 194048"/>
                  <a:gd name="connsiteX3" fmla="*/ 38804 w 194018"/>
                  <a:gd name="connsiteY3" fmla="*/ 97027 h 194048"/>
                  <a:gd name="connsiteX4" fmla="*/ 96981 w 194018"/>
                  <a:gd name="connsiteY4" fmla="*/ 38810 h 194048"/>
                  <a:gd name="connsiteX5" fmla="*/ 96981 w 194018"/>
                  <a:gd name="connsiteY5" fmla="*/ 0 h 194048"/>
                  <a:gd name="connsiteX6" fmla="*/ 0 w 194018"/>
                  <a:gd name="connsiteY6" fmla="*/ 97027 h 194048"/>
                  <a:gd name="connsiteX7" fmla="*/ 96981 w 194018"/>
                  <a:gd name="connsiteY7" fmla="*/ 194048 h 194048"/>
                  <a:gd name="connsiteX8" fmla="*/ 194019 w 194018"/>
                  <a:gd name="connsiteY8" fmla="*/ 97027 h 194048"/>
                  <a:gd name="connsiteX9" fmla="*/ 96981 w 194018"/>
                  <a:gd name="connsiteY9" fmla="*/ 0 h 194048"/>
                  <a:gd name="connsiteX10" fmla="*/ 96981 w 194018"/>
                  <a:gd name="connsiteY10" fmla="*/ 0 h 194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018" h="194048">
                    <a:moveTo>
                      <a:pt x="96981" y="38810"/>
                    </a:moveTo>
                    <a:cubicBezTo>
                      <a:pt x="129096" y="38810"/>
                      <a:pt x="155215" y="64929"/>
                      <a:pt x="155215" y="97027"/>
                    </a:cubicBezTo>
                    <a:cubicBezTo>
                      <a:pt x="155215" y="129125"/>
                      <a:pt x="129096" y="155239"/>
                      <a:pt x="96981" y="155239"/>
                    </a:cubicBezTo>
                    <a:cubicBezTo>
                      <a:pt x="64923" y="155239"/>
                      <a:pt x="38804" y="129125"/>
                      <a:pt x="38804" y="97027"/>
                    </a:cubicBezTo>
                    <a:cubicBezTo>
                      <a:pt x="38804" y="64929"/>
                      <a:pt x="64923" y="38810"/>
                      <a:pt x="96981" y="38810"/>
                    </a:cubicBezTo>
                    <a:moveTo>
                      <a:pt x="96981" y="0"/>
                    </a:moveTo>
                    <a:cubicBezTo>
                      <a:pt x="43416" y="0"/>
                      <a:pt x="0" y="43440"/>
                      <a:pt x="0" y="97027"/>
                    </a:cubicBezTo>
                    <a:cubicBezTo>
                      <a:pt x="0" y="150608"/>
                      <a:pt x="43416" y="194048"/>
                      <a:pt x="96981" y="194048"/>
                    </a:cubicBezTo>
                    <a:cubicBezTo>
                      <a:pt x="150603" y="194048"/>
                      <a:pt x="194019" y="150608"/>
                      <a:pt x="194019" y="97027"/>
                    </a:cubicBezTo>
                    <a:cubicBezTo>
                      <a:pt x="194019" y="43440"/>
                      <a:pt x="150603" y="0"/>
                      <a:pt x="96981" y="0"/>
                    </a:cubicBezTo>
                    <a:lnTo>
                      <a:pt x="969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6" name="グラフィックス 16">
              <a:extLst>
                <a:ext uri="{FF2B5EF4-FFF2-40B4-BE49-F238E27FC236}">
                  <a16:creationId xmlns:a16="http://schemas.microsoft.com/office/drawing/2014/main" id="{20A8C25E-736D-767C-D9DF-F46F66E2ED53}"/>
                </a:ext>
              </a:extLst>
            </p:cNvPr>
            <p:cNvGrpSpPr/>
            <p:nvPr/>
          </p:nvGrpSpPr>
          <p:grpSpPr>
            <a:xfrm>
              <a:off x="11138715" y="5886282"/>
              <a:ext cx="194019" cy="194019"/>
              <a:chOff x="11138715" y="5886282"/>
              <a:chExt cx="194019" cy="194019"/>
            </a:xfrm>
          </p:grpSpPr>
          <p:sp>
            <p:nvSpPr>
              <p:cNvPr id="97" name="フリーフォーム: 図形 96">
                <a:extLst>
                  <a:ext uri="{FF2B5EF4-FFF2-40B4-BE49-F238E27FC236}">
                    <a16:creationId xmlns:a16="http://schemas.microsoft.com/office/drawing/2014/main" id="{8839A0D9-75CC-72D0-9BDD-78B543314725}"/>
                  </a:ext>
                </a:extLst>
              </p:cNvPr>
              <p:cNvSpPr/>
              <p:nvPr/>
            </p:nvSpPr>
            <p:spPr>
              <a:xfrm>
                <a:off x="11158088" y="5905656"/>
                <a:ext cx="155273" cy="155272"/>
              </a:xfrm>
              <a:custGeom>
                <a:avLst/>
                <a:gdLst>
                  <a:gd name="connsiteX0" fmla="*/ 77666 w 155273"/>
                  <a:gd name="connsiteY0" fmla="*/ 155273 h 155272"/>
                  <a:gd name="connsiteX1" fmla="*/ 0 w 155273"/>
                  <a:gd name="connsiteY1" fmla="*/ 77608 h 155272"/>
                  <a:gd name="connsiteX2" fmla="*/ 77666 w 155273"/>
                  <a:gd name="connsiteY2" fmla="*/ 0 h 155272"/>
                  <a:gd name="connsiteX3" fmla="*/ 155273 w 155273"/>
                  <a:gd name="connsiteY3" fmla="*/ 77608 h 155272"/>
                  <a:gd name="connsiteX4" fmla="*/ 77666 w 155273"/>
                  <a:gd name="connsiteY4" fmla="*/ 155273 h 155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273" h="155272">
                    <a:moveTo>
                      <a:pt x="77666" y="155273"/>
                    </a:moveTo>
                    <a:cubicBezTo>
                      <a:pt x="34826" y="155273"/>
                      <a:pt x="0" y="120447"/>
                      <a:pt x="0" y="77608"/>
                    </a:cubicBezTo>
                    <a:cubicBezTo>
                      <a:pt x="0" y="34825"/>
                      <a:pt x="34826" y="0"/>
                      <a:pt x="77666" y="0"/>
                    </a:cubicBezTo>
                    <a:cubicBezTo>
                      <a:pt x="120448" y="0"/>
                      <a:pt x="155273" y="34825"/>
                      <a:pt x="155273" y="77608"/>
                    </a:cubicBezTo>
                    <a:cubicBezTo>
                      <a:pt x="155273" y="120447"/>
                      <a:pt x="120448" y="155273"/>
                      <a:pt x="77666" y="155273"/>
                    </a:cubicBezTo>
                    <a:close/>
                  </a:path>
                </a:pathLst>
              </a:custGeom>
              <a:solidFill>
                <a:srgbClr val="408CA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" name="フリーフォーム: 図形 97">
                <a:extLst>
                  <a:ext uri="{FF2B5EF4-FFF2-40B4-BE49-F238E27FC236}">
                    <a16:creationId xmlns:a16="http://schemas.microsoft.com/office/drawing/2014/main" id="{7FBF117D-829F-089B-D20D-FE9FDD911FAA}"/>
                  </a:ext>
                </a:extLst>
              </p:cNvPr>
              <p:cNvSpPr/>
              <p:nvPr/>
            </p:nvSpPr>
            <p:spPr>
              <a:xfrm>
                <a:off x="11138715" y="5886282"/>
                <a:ext cx="194019" cy="194019"/>
              </a:xfrm>
              <a:custGeom>
                <a:avLst/>
                <a:gdLst>
                  <a:gd name="connsiteX0" fmla="*/ 97039 w 194019"/>
                  <a:gd name="connsiteY0" fmla="*/ 38804 h 194019"/>
                  <a:gd name="connsiteX1" fmla="*/ 155216 w 194019"/>
                  <a:gd name="connsiteY1" fmla="*/ 96981 h 194019"/>
                  <a:gd name="connsiteX2" fmla="*/ 97039 w 194019"/>
                  <a:gd name="connsiteY2" fmla="*/ 155216 h 194019"/>
                  <a:gd name="connsiteX3" fmla="*/ 38804 w 194019"/>
                  <a:gd name="connsiteY3" fmla="*/ 96981 h 194019"/>
                  <a:gd name="connsiteX4" fmla="*/ 97039 w 194019"/>
                  <a:gd name="connsiteY4" fmla="*/ 38804 h 194019"/>
                  <a:gd name="connsiteX5" fmla="*/ 97039 w 194019"/>
                  <a:gd name="connsiteY5" fmla="*/ 0 h 194019"/>
                  <a:gd name="connsiteX6" fmla="*/ 0 w 194019"/>
                  <a:gd name="connsiteY6" fmla="*/ 96981 h 194019"/>
                  <a:gd name="connsiteX7" fmla="*/ 97039 w 194019"/>
                  <a:gd name="connsiteY7" fmla="*/ 194020 h 194019"/>
                  <a:gd name="connsiteX8" fmla="*/ 194020 w 194019"/>
                  <a:gd name="connsiteY8" fmla="*/ 96981 h 194019"/>
                  <a:gd name="connsiteX9" fmla="*/ 97039 w 194019"/>
                  <a:gd name="connsiteY9" fmla="*/ 0 h 194019"/>
                  <a:gd name="connsiteX10" fmla="*/ 97039 w 194019"/>
                  <a:gd name="connsiteY10" fmla="*/ 0 h 19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019" h="194019">
                    <a:moveTo>
                      <a:pt x="97039" y="38804"/>
                    </a:moveTo>
                    <a:cubicBezTo>
                      <a:pt x="129096" y="38804"/>
                      <a:pt x="155216" y="64923"/>
                      <a:pt x="155216" y="96981"/>
                    </a:cubicBezTo>
                    <a:cubicBezTo>
                      <a:pt x="155216" y="129096"/>
                      <a:pt x="129096" y="155216"/>
                      <a:pt x="97039" y="155216"/>
                    </a:cubicBezTo>
                    <a:cubicBezTo>
                      <a:pt x="64923" y="155216"/>
                      <a:pt x="38804" y="129096"/>
                      <a:pt x="38804" y="96981"/>
                    </a:cubicBezTo>
                    <a:cubicBezTo>
                      <a:pt x="38804" y="64923"/>
                      <a:pt x="64923" y="38804"/>
                      <a:pt x="97039" y="38804"/>
                    </a:cubicBezTo>
                    <a:moveTo>
                      <a:pt x="97039" y="0"/>
                    </a:moveTo>
                    <a:cubicBezTo>
                      <a:pt x="43417" y="0"/>
                      <a:pt x="0" y="43417"/>
                      <a:pt x="0" y="96981"/>
                    </a:cubicBezTo>
                    <a:cubicBezTo>
                      <a:pt x="0" y="150603"/>
                      <a:pt x="43417" y="194020"/>
                      <a:pt x="97039" y="194020"/>
                    </a:cubicBezTo>
                    <a:cubicBezTo>
                      <a:pt x="150603" y="194020"/>
                      <a:pt x="194020" y="150603"/>
                      <a:pt x="194020" y="96981"/>
                    </a:cubicBezTo>
                    <a:cubicBezTo>
                      <a:pt x="194020" y="43417"/>
                      <a:pt x="150603" y="0"/>
                      <a:pt x="97039" y="0"/>
                    </a:cubicBezTo>
                    <a:lnTo>
                      <a:pt x="97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9" name="グラフィックス 16">
              <a:extLst>
                <a:ext uri="{FF2B5EF4-FFF2-40B4-BE49-F238E27FC236}">
                  <a16:creationId xmlns:a16="http://schemas.microsoft.com/office/drawing/2014/main" id="{35843FBA-70CC-A285-5425-054ABC019226}"/>
                </a:ext>
              </a:extLst>
            </p:cNvPr>
            <p:cNvGrpSpPr/>
            <p:nvPr/>
          </p:nvGrpSpPr>
          <p:grpSpPr>
            <a:xfrm>
              <a:off x="12304504" y="3867108"/>
              <a:ext cx="194018" cy="194048"/>
              <a:chOff x="12304504" y="3867108"/>
              <a:chExt cx="194018" cy="194048"/>
            </a:xfrm>
          </p:grpSpPr>
          <p:sp>
            <p:nvSpPr>
              <p:cNvPr id="100" name="フリーフォーム: 図形 99">
                <a:extLst>
                  <a:ext uri="{FF2B5EF4-FFF2-40B4-BE49-F238E27FC236}">
                    <a16:creationId xmlns:a16="http://schemas.microsoft.com/office/drawing/2014/main" id="{D3970A03-CD12-D84D-B2F9-B7A3181AA5D7}"/>
                  </a:ext>
                </a:extLst>
              </p:cNvPr>
              <p:cNvSpPr/>
              <p:nvPr/>
            </p:nvSpPr>
            <p:spPr>
              <a:xfrm>
                <a:off x="12323876" y="3886510"/>
                <a:ext cx="155216" cy="155244"/>
              </a:xfrm>
              <a:custGeom>
                <a:avLst/>
                <a:gdLst>
                  <a:gd name="connsiteX0" fmla="*/ 77609 w 155216"/>
                  <a:gd name="connsiteY0" fmla="*/ 155244 h 155244"/>
                  <a:gd name="connsiteX1" fmla="*/ 0 w 155216"/>
                  <a:gd name="connsiteY1" fmla="*/ 77625 h 155244"/>
                  <a:gd name="connsiteX2" fmla="*/ 77609 w 155216"/>
                  <a:gd name="connsiteY2" fmla="*/ 0 h 155244"/>
                  <a:gd name="connsiteX3" fmla="*/ 155216 w 155216"/>
                  <a:gd name="connsiteY3" fmla="*/ 77625 h 155244"/>
                  <a:gd name="connsiteX4" fmla="*/ 77609 w 155216"/>
                  <a:gd name="connsiteY4" fmla="*/ 155244 h 1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216" h="155244">
                    <a:moveTo>
                      <a:pt x="77609" y="155244"/>
                    </a:moveTo>
                    <a:cubicBezTo>
                      <a:pt x="34826" y="155244"/>
                      <a:pt x="0" y="120425"/>
                      <a:pt x="0" y="77625"/>
                    </a:cubicBezTo>
                    <a:cubicBezTo>
                      <a:pt x="0" y="34825"/>
                      <a:pt x="34826" y="0"/>
                      <a:pt x="77609" y="0"/>
                    </a:cubicBezTo>
                    <a:cubicBezTo>
                      <a:pt x="120448" y="0"/>
                      <a:pt x="155216" y="34825"/>
                      <a:pt x="155216" y="77625"/>
                    </a:cubicBezTo>
                    <a:cubicBezTo>
                      <a:pt x="155216" y="120425"/>
                      <a:pt x="120448" y="155244"/>
                      <a:pt x="77609" y="155244"/>
                    </a:cubicBezTo>
                    <a:close/>
                  </a:path>
                </a:pathLst>
              </a:custGeom>
              <a:solidFill>
                <a:srgbClr val="408CA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フリーフォーム: 図形 100">
                <a:extLst>
                  <a:ext uri="{FF2B5EF4-FFF2-40B4-BE49-F238E27FC236}">
                    <a16:creationId xmlns:a16="http://schemas.microsoft.com/office/drawing/2014/main" id="{D4588100-4779-843E-4153-351D2F18FB1F}"/>
                  </a:ext>
                </a:extLst>
              </p:cNvPr>
              <p:cNvSpPr/>
              <p:nvPr/>
            </p:nvSpPr>
            <p:spPr>
              <a:xfrm>
                <a:off x="12304504" y="3867108"/>
                <a:ext cx="194018" cy="194048"/>
              </a:xfrm>
              <a:custGeom>
                <a:avLst/>
                <a:gdLst>
                  <a:gd name="connsiteX0" fmla="*/ 96981 w 194018"/>
                  <a:gd name="connsiteY0" fmla="*/ 38810 h 194048"/>
                  <a:gd name="connsiteX1" fmla="*/ 155215 w 194018"/>
                  <a:gd name="connsiteY1" fmla="*/ 97027 h 194048"/>
                  <a:gd name="connsiteX2" fmla="*/ 96981 w 194018"/>
                  <a:gd name="connsiteY2" fmla="*/ 155239 h 194048"/>
                  <a:gd name="connsiteX3" fmla="*/ 38804 w 194018"/>
                  <a:gd name="connsiteY3" fmla="*/ 97027 h 194048"/>
                  <a:gd name="connsiteX4" fmla="*/ 96981 w 194018"/>
                  <a:gd name="connsiteY4" fmla="*/ 38810 h 194048"/>
                  <a:gd name="connsiteX5" fmla="*/ 96981 w 194018"/>
                  <a:gd name="connsiteY5" fmla="*/ 0 h 194048"/>
                  <a:gd name="connsiteX6" fmla="*/ 0 w 194018"/>
                  <a:gd name="connsiteY6" fmla="*/ 97027 h 194048"/>
                  <a:gd name="connsiteX7" fmla="*/ 96981 w 194018"/>
                  <a:gd name="connsiteY7" fmla="*/ 194048 h 194048"/>
                  <a:gd name="connsiteX8" fmla="*/ 194019 w 194018"/>
                  <a:gd name="connsiteY8" fmla="*/ 97027 h 194048"/>
                  <a:gd name="connsiteX9" fmla="*/ 96981 w 194018"/>
                  <a:gd name="connsiteY9" fmla="*/ 0 h 194048"/>
                  <a:gd name="connsiteX10" fmla="*/ 96981 w 194018"/>
                  <a:gd name="connsiteY10" fmla="*/ 0 h 194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018" h="194048">
                    <a:moveTo>
                      <a:pt x="96981" y="38810"/>
                    </a:moveTo>
                    <a:cubicBezTo>
                      <a:pt x="129096" y="38810"/>
                      <a:pt x="155215" y="64929"/>
                      <a:pt x="155215" y="97027"/>
                    </a:cubicBezTo>
                    <a:cubicBezTo>
                      <a:pt x="155215" y="129125"/>
                      <a:pt x="129096" y="155239"/>
                      <a:pt x="96981" y="155239"/>
                    </a:cubicBezTo>
                    <a:cubicBezTo>
                      <a:pt x="64923" y="155239"/>
                      <a:pt x="38804" y="129125"/>
                      <a:pt x="38804" y="97027"/>
                    </a:cubicBezTo>
                    <a:cubicBezTo>
                      <a:pt x="38804" y="64929"/>
                      <a:pt x="64923" y="38810"/>
                      <a:pt x="96981" y="38810"/>
                    </a:cubicBezTo>
                    <a:moveTo>
                      <a:pt x="96981" y="0"/>
                    </a:moveTo>
                    <a:cubicBezTo>
                      <a:pt x="43417" y="0"/>
                      <a:pt x="0" y="43440"/>
                      <a:pt x="0" y="97027"/>
                    </a:cubicBezTo>
                    <a:cubicBezTo>
                      <a:pt x="0" y="150608"/>
                      <a:pt x="43417" y="194048"/>
                      <a:pt x="96981" y="194048"/>
                    </a:cubicBezTo>
                    <a:cubicBezTo>
                      <a:pt x="150602" y="194048"/>
                      <a:pt x="194019" y="150608"/>
                      <a:pt x="194019" y="97027"/>
                    </a:cubicBezTo>
                    <a:cubicBezTo>
                      <a:pt x="194019" y="43440"/>
                      <a:pt x="150602" y="0"/>
                      <a:pt x="96981" y="0"/>
                    </a:cubicBezTo>
                    <a:lnTo>
                      <a:pt x="969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2" name="グラフィックス 16">
              <a:extLst>
                <a:ext uri="{FF2B5EF4-FFF2-40B4-BE49-F238E27FC236}">
                  <a16:creationId xmlns:a16="http://schemas.microsoft.com/office/drawing/2014/main" id="{2D33E6FA-F811-65B0-EA39-FDAF142E5878}"/>
                </a:ext>
              </a:extLst>
            </p:cNvPr>
            <p:cNvGrpSpPr/>
            <p:nvPr/>
          </p:nvGrpSpPr>
          <p:grpSpPr>
            <a:xfrm>
              <a:off x="8807196" y="1847958"/>
              <a:ext cx="194019" cy="194048"/>
              <a:chOff x="8807196" y="1847958"/>
              <a:chExt cx="194019" cy="194048"/>
            </a:xfrm>
          </p:grpSpPr>
          <p:sp>
            <p:nvSpPr>
              <p:cNvPr id="103" name="フリーフォーム: 図形 102">
                <a:extLst>
                  <a:ext uri="{FF2B5EF4-FFF2-40B4-BE49-F238E27FC236}">
                    <a16:creationId xmlns:a16="http://schemas.microsoft.com/office/drawing/2014/main" id="{8606616A-3D1D-FFC2-677A-B0ED79EB24EE}"/>
                  </a:ext>
                </a:extLst>
              </p:cNvPr>
              <p:cNvSpPr/>
              <p:nvPr/>
            </p:nvSpPr>
            <p:spPr>
              <a:xfrm>
                <a:off x="8826569" y="1867365"/>
                <a:ext cx="155273" cy="155232"/>
              </a:xfrm>
              <a:custGeom>
                <a:avLst/>
                <a:gdLst>
                  <a:gd name="connsiteX0" fmla="*/ 77608 w 155273"/>
                  <a:gd name="connsiteY0" fmla="*/ 155233 h 155232"/>
                  <a:gd name="connsiteX1" fmla="*/ 0 w 155273"/>
                  <a:gd name="connsiteY1" fmla="*/ 77614 h 155232"/>
                  <a:gd name="connsiteX2" fmla="*/ 77608 w 155273"/>
                  <a:gd name="connsiteY2" fmla="*/ 0 h 155232"/>
                  <a:gd name="connsiteX3" fmla="*/ 155273 w 155273"/>
                  <a:gd name="connsiteY3" fmla="*/ 77614 h 155232"/>
                  <a:gd name="connsiteX4" fmla="*/ 77608 w 155273"/>
                  <a:gd name="connsiteY4" fmla="*/ 155233 h 1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273" h="155232">
                    <a:moveTo>
                      <a:pt x="77608" y="155233"/>
                    </a:moveTo>
                    <a:cubicBezTo>
                      <a:pt x="34826" y="155233"/>
                      <a:pt x="0" y="120413"/>
                      <a:pt x="0" y="77614"/>
                    </a:cubicBezTo>
                    <a:cubicBezTo>
                      <a:pt x="0" y="34820"/>
                      <a:pt x="34826" y="0"/>
                      <a:pt x="77608" y="0"/>
                    </a:cubicBezTo>
                    <a:cubicBezTo>
                      <a:pt x="120448" y="0"/>
                      <a:pt x="155273" y="34820"/>
                      <a:pt x="155273" y="77614"/>
                    </a:cubicBezTo>
                    <a:cubicBezTo>
                      <a:pt x="155273" y="120413"/>
                      <a:pt x="120448" y="155233"/>
                      <a:pt x="77608" y="155233"/>
                    </a:cubicBezTo>
                    <a:close/>
                  </a:path>
                </a:pathLst>
              </a:custGeom>
              <a:solidFill>
                <a:srgbClr val="408CA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4" name="フリーフォーム: 図形 103">
                <a:extLst>
                  <a:ext uri="{FF2B5EF4-FFF2-40B4-BE49-F238E27FC236}">
                    <a16:creationId xmlns:a16="http://schemas.microsoft.com/office/drawing/2014/main" id="{2B01586E-FB79-BBD7-86A5-7E55278E84D2}"/>
                  </a:ext>
                </a:extLst>
              </p:cNvPr>
              <p:cNvSpPr/>
              <p:nvPr/>
            </p:nvSpPr>
            <p:spPr>
              <a:xfrm>
                <a:off x="8807196" y="1847958"/>
                <a:ext cx="194019" cy="194048"/>
              </a:xfrm>
              <a:custGeom>
                <a:avLst/>
                <a:gdLst>
                  <a:gd name="connsiteX0" fmla="*/ 96981 w 194019"/>
                  <a:gd name="connsiteY0" fmla="*/ 38810 h 194048"/>
                  <a:gd name="connsiteX1" fmla="*/ 155216 w 194019"/>
                  <a:gd name="connsiteY1" fmla="*/ 97021 h 194048"/>
                  <a:gd name="connsiteX2" fmla="*/ 96981 w 194019"/>
                  <a:gd name="connsiteY2" fmla="*/ 155238 h 194048"/>
                  <a:gd name="connsiteX3" fmla="*/ 38804 w 194019"/>
                  <a:gd name="connsiteY3" fmla="*/ 97021 h 194048"/>
                  <a:gd name="connsiteX4" fmla="*/ 96981 w 194019"/>
                  <a:gd name="connsiteY4" fmla="*/ 38810 h 194048"/>
                  <a:gd name="connsiteX5" fmla="*/ 96981 w 194019"/>
                  <a:gd name="connsiteY5" fmla="*/ 0 h 194048"/>
                  <a:gd name="connsiteX6" fmla="*/ 0 w 194019"/>
                  <a:gd name="connsiteY6" fmla="*/ 97021 h 194048"/>
                  <a:gd name="connsiteX7" fmla="*/ 96981 w 194019"/>
                  <a:gd name="connsiteY7" fmla="*/ 194048 h 194048"/>
                  <a:gd name="connsiteX8" fmla="*/ 194020 w 194019"/>
                  <a:gd name="connsiteY8" fmla="*/ 97021 h 194048"/>
                  <a:gd name="connsiteX9" fmla="*/ 96981 w 194019"/>
                  <a:gd name="connsiteY9" fmla="*/ 0 h 194048"/>
                  <a:gd name="connsiteX10" fmla="*/ 96981 w 194019"/>
                  <a:gd name="connsiteY10" fmla="*/ 0 h 194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019" h="194048">
                    <a:moveTo>
                      <a:pt x="96981" y="38810"/>
                    </a:moveTo>
                    <a:cubicBezTo>
                      <a:pt x="129096" y="38810"/>
                      <a:pt x="155216" y="64923"/>
                      <a:pt x="155216" y="97021"/>
                    </a:cubicBezTo>
                    <a:cubicBezTo>
                      <a:pt x="155216" y="129119"/>
                      <a:pt x="129096" y="155238"/>
                      <a:pt x="96981" y="155238"/>
                    </a:cubicBezTo>
                    <a:cubicBezTo>
                      <a:pt x="64923" y="155238"/>
                      <a:pt x="38804" y="129119"/>
                      <a:pt x="38804" y="97021"/>
                    </a:cubicBezTo>
                    <a:cubicBezTo>
                      <a:pt x="38804" y="64923"/>
                      <a:pt x="64923" y="38810"/>
                      <a:pt x="96981" y="38810"/>
                    </a:cubicBezTo>
                    <a:moveTo>
                      <a:pt x="96981" y="0"/>
                    </a:moveTo>
                    <a:cubicBezTo>
                      <a:pt x="43417" y="0"/>
                      <a:pt x="0" y="43440"/>
                      <a:pt x="0" y="97021"/>
                    </a:cubicBezTo>
                    <a:cubicBezTo>
                      <a:pt x="0" y="150609"/>
                      <a:pt x="43417" y="194048"/>
                      <a:pt x="96981" y="194048"/>
                    </a:cubicBezTo>
                    <a:cubicBezTo>
                      <a:pt x="150603" y="194048"/>
                      <a:pt x="194020" y="150609"/>
                      <a:pt x="194020" y="97021"/>
                    </a:cubicBezTo>
                    <a:cubicBezTo>
                      <a:pt x="194020" y="43440"/>
                      <a:pt x="150603" y="0"/>
                      <a:pt x="96981" y="0"/>
                    </a:cubicBezTo>
                    <a:lnTo>
                      <a:pt x="969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5" name="グラフィックス 16">
              <a:extLst>
                <a:ext uri="{FF2B5EF4-FFF2-40B4-BE49-F238E27FC236}">
                  <a16:creationId xmlns:a16="http://schemas.microsoft.com/office/drawing/2014/main" id="{025AFCE2-FA89-600F-83CD-AACEECBE9D2B}"/>
                </a:ext>
              </a:extLst>
            </p:cNvPr>
            <p:cNvGrpSpPr/>
            <p:nvPr/>
          </p:nvGrpSpPr>
          <p:grpSpPr>
            <a:xfrm>
              <a:off x="11153533" y="1847958"/>
              <a:ext cx="194076" cy="194048"/>
              <a:chOff x="11153533" y="1847958"/>
              <a:chExt cx="194076" cy="194048"/>
            </a:xfrm>
          </p:grpSpPr>
          <p:sp>
            <p:nvSpPr>
              <p:cNvPr id="106" name="フリーフォーム: 図形 105">
                <a:extLst>
                  <a:ext uri="{FF2B5EF4-FFF2-40B4-BE49-F238E27FC236}">
                    <a16:creationId xmlns:a16="http://schemas.microsoft.com/office/drawing/2014/main" id="{430FD940-ABF2-D855-3788-F5D16AEDEF5A}"/>
                  </a:ext>
                </a:extLst>
              </p:cNvPr>
              <p:cNvSpPr/>
              <p:nvPr/>
            </p:nvSpPr>
            <p:spPr>
              <a:xfrm>
                <a:off x="11172953" y="1867360"/>
                <a:ext cx="155237" cy="155237"/>
              </a:xfrm>
              <a:custGeom>
                <a:avLst/>
                <a:gdLst>
                  <a:gd name="connsiteX0" fmla="*/ 155237 w 155237"/>
                  <a:gd name="connsiteY0" fmla="*/ 77619 h 155237"/>
                  <a:gd name="connsiteX1" fmla="*/ 77619 w 155237"/>
                  <a:gd name="connsiteY1" fmla="*/ 155238 h 155237"/>
                  <a:gd name="connsiteX2" fmla="*/ 0 w 155237"/>
                  <a:gd name="connsiteY2" fmla="*/ 77619 h 155237"/>
                  <a:gd name="connsiteX3" fmla="*/ 77619 w 155237"/>
                  <a:gd name="connsiteY3" fmla="*/ 0 h 155237"/>
                  <a:gd name="connsiteX4" fmla="*/ 155237 w 155237"/>
                  <a:gd name="connsiteY4" fmla="*/ 77619 h 155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237" h="155237">
                    <a:moveTo>
                      <a:pt x="155237" y="77619"/>
                    </a:moveTo>
                    <a:cubicBezTo>
                      <a:pt x="155237" y="120486"/>
                      <a:pt x="120486" y="155238"/>
                      <a:pt x="77619" y="155238"/>
                    </a:cubicBezTo>
                    <a:cubicBezTo>
                      <a:pt x="34751" y="155238"/>
                      <a:pt x="0" y="120486"/>
                      <a:pt x="0" y="77619"/>
                    </a:cubicBezTo>
                    <a:cubicBezTo>
                      <a:pt x="0" y="34751"/>
                      <a:pt x="34751" y="0"/>
                      <a:pt x="77619" y="0"/>
                    </a:cubicBezTo>
                    <a:cubicBezTo>
                      <a:pt x="120486" y="0"/>
                      <a:pt x="155237" y="34751"/>
                      <a:pt x="155237" y="77619"/>
                    </a:cubicBezTo>
                    <a:close/>
                  </a:path>
                </a:pathLst>
              </a:custGeom>
              <a:solidFill>
                <a:srgbClr val="408CA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" name="フリーフォーム: 図形 106">
                <a:extLst>
                  <a:ext uri="{FF2B5EF4-FFF2-40B4-BE49-F238E27FC236}">
                    <a16:creationId xmlns:a16="http://schemas.microsoft.com/office/drawing/2014/main" id="{E602E9A8-2F19-9162-8656-7099BD99E535}"/>
                  </a:ext>
                </a:extLst>
              </p:cNvPr>
              <p:cNvSpPr/>
              <p:nvPr/>
            </p:nvSpPr>
            <p:spPr>
              <a:xfrm>
                <a:off x="11153533" y="1847958"/>
                <a:ext cx="194076" cy="194048"/>
              </a:xfrm>
              <a:custGeom>
                <a:avLst/>
                <a:gdLst>
                  <a:gd name="connsiteX0" fmla="*/ 97038 w 194076"/>
                  <a:gd name="connsiteY0" fmla="*/ 38810 h 194048"/>
                  <a:gd name="connsiteX1" fmla="*/ 155273 w 194076"/>
                  <a:gd name="connsiteY1" fmla="*/ 97021 h 194048"/>
                  <a:gd name="connsiteX2" fmla="*/ 97038 w 194076"/>
                  <a:gd name="connsiteY2" fmla="*/ 155238 h 194048"/>
                  <a:gd name="connsiteX3" fmla="*/ 38861 w 194076"/>
                  <a:gd name="connsiteY3" fmla="*/ 97021 h 194048"/>
                  <a:gd name="connsiteX4" fmla="*/ 97038 w 194076"/>
                  <a:gd name="connsiteY4" fmla="*/ 38810 h 194048"/>
                  <a:gd name="connsiteX5" fmla="*/ 97038 w 194076"/>
                  <a:gd name="connsiteY5" fmla="*/ 0 h 194048"/>
                  <a:gd name="connsiteX6" fmla="*/ 0 w 194076"/>
                  <a:gd name="connsiteY6" fmla="*/ 97021 h 194048"/>
                  <a:gd name="connsiteX7" fmla="*/ 97038 w 194076"/>
                  <a:gd name="connsiteY7" fmla="*/ 194048 h 194048"/>
                  <a:gd name="connsiteX8" fmla="*/ 194077 w 194076"/>
                  <a:gd name="connsiteY8" fmla="*/ 97021 h 194048"/>
                  <a:gd name="connsiteX9" fmla="*/ 97038 w 194076"/>
                  <a:gd name="connsiteY9" fmla="*/ 0 h 194048"/>
                  <a:gd name="connsiteX10" fmla="*/ 97038 w 194076"/>
                  <a:gd name="connsiteY10" fmla="*/ 0 h 194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076" h="194048">
                    <a:moveTo>
                      <a:pt x="97038" y="38810"/>
                    </a:moveTo>
                    <a:cubicBezTo>
                      <a:pt x="129154" y="38810"/>
                      <a:pt x="155273" y="64923"/>
                      <a:pt x="155273" y="97021"/>
                    </a:cubicBezTo>
                    <a:cubicBezTo>
                      <a:pt x="155273" y="129119"/>
                      <a:pt x="129154" y="155238"/>
                      <a:pt x="97038" y="155238"/>
                    </a:cubicBezTo>
                    <a:cubicBezTo>
                      <a:pt x="64981" y="155238"/>
                      <a:pt x="38861" y="129119"/>
                      <a:pt x="38861" y="97021"/>
                    </a:cubicBezTo>
                    <a:cubicBezTo>
                      <a:pt x="38861" y="64923"/>
                      <a:pt x="64981" y="38810"/>
                      <a:pt x="97038" y="38810"/>
                    </a:cubicBezTo>
                    <a:moveTo>
                      <a:pt x="97038" y="0"/>
                    </a:moveTo>
                    <a:cubicBezTo>
                      <a:pt x="43474" y="0"/>
                      <a:pt x="0" y="43440"/>
                      <a:pt x="0" y="97021"/>
                    </a:cubicBezTo>
                    <a:cubicBezTo>
                      <a:pt x="0" y="150609"/>
                      <a:pt x="43474" y="194048"/>
                      <a:pt x="97038" y="194048"/>
                    </a:cubicBezTo>
                    <a:cubicBezTo>
                      <a:pt x="150661" y="194048"/>
                      <a:pt x="194077" y="150609"/>
                      <a:pt x="194077" y="97021"/>
                    </a:cubicBezTo>
                    <a:cubicBezTo>
                      <a:pt x="194077" y="43440"/>
                      <a:pt x="150661" y="0"/>
                      <a:pt x="97038" y="0"/>
                    </a:cubicBezTo>
                    <a:lnTo>
                      <a:pt x="9703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8" name="グラフィックス 16">
              <a:extLst>
                <a:ext uri="{FF2B5EF4-FFF2-40B4-BE49-F238E27FC236}">
                  <a16:creationId xmlns:a16="http://schemas.microsoft.com/office/drawing/2014/main" id="{5EC07103-7BB5-49B9-C48B-607289470A9E}"/>
                </a:ext>
              </a:extLst>
            </p:cNvPr>
            <p:cNvGrpSpPr/>
            <p:nvPr/>
          </p:nvGrpSpPr>
          <p:grpSpPr>
            <a:xfrm>
              <a:off x="5500045" y="4201883"/>
              <a:ext cx="172974" cy="172974"/>
              <a:chOff x="5500045" y="4201883"/>
              <a:chExt cx="172974" cy="172974"/>
            </a:xfrm>
          </p:grpSpPr>
          <p:sp>
            <p:nvSpPr>
              <p:cNvPr id="114" name="フリーフォーム: 図形 113">
                <a:extLst>
                  <a:ext uri="{FF2B5EF4-FFF2-40B4-BE49-F238E27FC236}">
                    <a16:creationId xmlns:a16="http://schemas.microsoft.com/office/drawing/2014/main" id="{59761606-7343-9B84-49AB-0B02725D6EA8}"/>
                  </a:ext>
                </a:extLst>
              </p:cNvPr>
              <p:cNvSpPr/>
              <p:nvPr/>
            </p:nvSpPr>
            <p:spPr>
              <a:xfrm>
                <a:off x="5517343" y="4219180"/>
                <a:ext cx="138379" cy="138379"/>
              </a:xfrm>
              <a:custGeom>
                <a:avLst/>
                <a:gdLst>
                  <a:gd name="connsiteX0" fmla="*/ 138379 w 138379"/>
                  <a:gd name="connsiteY0" fmla="*/ 69190 h 138379"/>
                  <a:gd name="connsiteX1" fmla="*/ 69190 w 138379"/>
                  <a:gd name="connsiteY1" fmla="*/ 138379 h 138379"/>
                  <a:gd name="connsiteX2" fmla="*/ 0 w 138379"/>
                  <a:gd name="connsiteY2" fmla="*/ 69190 h 138379"/>
                  <a:gd name="connsiteX3" fmla="*/ 69190 w 138379"/>
                  <a:gd name="connsiteY3" fmla="*/ 0 h 138379"/>
                  <a:gd name="connsiteX4" fmla="*/ 138379 w 138379"/>
                  <a:gd name="connsiteY4" fmla="*/ 69190 h 1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79" h="138379">
                    <a:moveTo>
                      <a:pt x="138379" y="69190"/>
                    </a:moveTo>
                    <a:cubicBezTo>
                      <a:pt x="138379" y="107402"/>
                      <a:pt x="107402" y="138379"/>
                      <a:pt x="69190" y="138379"/>
                    </a:cubicBezTo>
                    <a:cubicBezTo>
                      <a:pt x="30977" y="138379"/>
                      <a:pt x="0" y="107402"/>
                      <a:pt x="0" y="69190"/>
                    </a:cubicBezTo>
                    <a:cubicBezTo>
                      <a:pt x="0" y="30977"/>
                      <a:pt x="30977" y="0"/>
                      <a:pt x="69190" y="0"/>
                    </a:cubicBezTo>
                    <a:cubicBezTo>
                      <a:pt x="107402" y="0"/>
                      <a:pt x="138379" y="30977"/>
                      <a:pt x="138379" y="69190"/>
                    </a:cubicBezTo>
                    <a:close/>
                  </a:path>
                </a:pathLst>
              </a:custGeom>
              <a:solidFill>
                <a:srgbClr val="408CA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" name="フリーフォーム: 図形 114">
                <a:extLst>
                  <a:ext uri="{FF2B5EF4-FFF2-40B4-BE49-F238E27FC236}">
                    <a16:creationId xmlns:a16="http://schemas.microsoft.com/office/drawing/2014/main" id="{D55FF980-72BD-C994-FA1F-D14033E01A9D}"/>
                  </a:ext>
                </a:extLst>
              </p:cNvPr>
              <p:cNvSpPr/>
              <p:nvPr/>
            </p:nvSpPr>
            <p:spPr>
              <a:xfrm>
                <a:off x="5500045" y="4201883"/>
                <a:ext cx="172974" cy="172974"/>
              </a:xfrm>
              <a:custGeom>
                <a:avLst/>
                <a:gdLst>
                  <a:gd name="connsiteX0" fmla="*/ 86487 w 172974"/>
                  <a:gd name="connsiteY0" fmla="*/ 34595 h 172974"/>
                  <a:gd name="connsiteX1" fmla="*/ 138379 w 172974"/>
                  <a:gd name="connsiteY1" fmla="*/ 86487 h 172974"/>
                  <a:gd name="connsiteX2" fmla="*/ 86487 w 172974"/>
                  <a:gd name="connsiteY2" fmla="*/ 138379 h 172974"/>
                  <a:gd name="connsiteX3" fmla="*/ 34595 w 172974"/>
                  <a:gd name="connsiteY3" fmla="*/ 86487 h 172974"/>
                  <a:gd name="connsiteX4" fmla="*/ 86487 w 172974"/>
                  <a:gd name="connsiteY4" fmla="*/ 34595 h 172974"/>
                  <a:gd name="connsiteX5" fmla="*/ 86487 w 172974"/>
                  <a:gd name="connsiteY5" fmla="*/ 0 h 172974"/>
                  <a:gd name="connsiteX6" fmla="*/ 0 w 172974"/>
                  <a:gd name="connsiteY6" fmla="*/ 86487 h 172974"/>
                  <a:gd name="connsiteX7" fmla="*/ 86487 w 172974"/>
                  <a:gd name="connsiteY7" fmla="*/ 172974 h 172974"/>
                  <a:gd name="connsiteX8" fmla="*/ 172974 w 172974"/>
                  <a:gd name="connsiteY8" fmla="*/ 86487 h 172974"/>
                  <a:gd name="connsiteX9" fmla="*/ 86487 w 172974"/>
                  <a:gd name="connsiteY9" fmla="*/ 0 h 172974"/>
                  <a:gd name="connsiteX10" fmla="*/ 86487 w 172974"/>
                  <a:gd name="connsiteY10" fmla="*/ 0 h 17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974" h="172974">
                    <a:moveTo>
                      <a:pt x="86487" y="34595"/>
                    </a:moveTo>
                    <a:cubicBezTo>
                      <a:pt x="115085" y="34595"/>
                      <a:pt x="138379" y="57871"/>
                      <a:pt x="138379" y="86487"/>
                    </a:cubicBezTo>
                    <a:cubicBezTo>
                      <a:pt x="138379" y="115097"/>
                      <a:pt x="115085" y="138379"/>
                      <a:pt x="86487" y="138379"/>
                    </a:cubicBezTo>
                    <a:cubicBezTo>
                      <a:pt x="57831" y="138379"/>
                      <a:pt x="34595" y="115097"/>
                      <a:pt x="34595" y="86487"/>
                    </a:cubicBezTo>
                    <a:cubicBezTo>
                      <a:pt x="34595" y="57871"/>
                      <a:pt x="57831" y="34595"/>
                      <a:pt x="86487" y="34595"/>
                    </a:cubicBezTo>
                    <a:moveTo>
                      <a:pt x="86487" y="0"/>
                    </a:moveTo>
                    <a:cubicBezTo>
                      <a:pt x="38688" y="0"/>
                      <a:pt x="0" y="38717"/>
                      <a:pt x="0" y="86487"/>
                    </a:cubicBezTo>
                    <a:cubicBezTo>
                      <a:pt x="0" y="134251"/>
                      <a:pt x="38688" y="172974"/>
                      <a:pt x="86487" y="172974"/>
                    </a:cubicBezTo>
                    <a:cubicBezTo>
                      <a:pt x="134228" y="172974"/>
                      <a:pt x="172974" y="134251"/>
                      <a:pt x="172974" y="86487"/>
                    </a:cubicBezTo>
                    <a:cubicBezTo>
                      <a:pt x="172974" y="38717"/>
                      <a:pt x="134228" y="0"/>
                      <a:pt x="86487" y="0"/>
                    </a:cubicBezTo>
                    <a:lnTo>
                      <a:pt x="8648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16" name="グラフィックス 16">
              <a:extLst>
                <a:ext uri="{FF2B5EF4-FFF2-40B4-BE49-F238E27FC236}">
                  <a16:creationId xmlns:a16="http://schemas.microsoft.com/office/drawing/2014/main" id="{FCCBD2D5-6414-EF97-F25C-7E576B36A7C7}"/>
                </a:ext>
              </a:extLst>
            </p:cNvPr>
            <p:cNvGrpSpPr/>
            <p:nvPr/>
          </p:nvGrpSpPr>
          <p:grpSpPr>
            <a:xfrm>
              <a:off x="1085854" y="1638884"/>
              <a:ext cx="172974" cy="172974"/>
              <a:chOff x="1085854" y="1638884"/>
              <a:chExt cx="172974" cy="172974"/>
            </a:xfrm>
          </p:grpSpPr>
          <p:sp>
            <p:nvSpPr>
              <p:cNvPr id="117" name="フリーフォーム: 図形 116">
                <a:extLst>
                  <a:ext uri="{FF2B5EF4-FFF2-40B4-BE49-F238E27FC236}">
                    <a16:creationId xmlns:a16="http://schemas.microsoft.com/office/drawing/2014/main" id="{E62F2F6F-535B-8E02-4654-2E974A3957C6}"/>
                  </a:ext>
                </a:extLst>
              </p:cNvPr>
              <p:cNvSpPr/>
              <p:nvPr/>
            </p:nvSpPr>
            <p:spPr>
              <a:xfrm>
                <a:off x="1103151" y="1656181"/>
                <a:ext cx="138379" cy="138379"/>
              </a:xfrm>
              <a:custGeom>
                <a:avLst/>
                <a:gdLst>
                  <a:gd name="connsiteX0" fmla="*/ 138379 w 138379"/>
                  <a:gd name="connsiteY0" fmla="*/ 69190 h 138379"/>
                  <a:gd name="connsiteX1" fmla="*/ 69190 w 138379"/>
                  <a:gd name="connsiteY1" fmla="*/ 138379 h 138379"/>
                  <a:gd name="connsiteX2" fmla="*/ 0 w 138379"/>
                  <a:gd name="connsiteY2" fmla="*/ 69190 h 138379"/>
                  <a:gd name="connsiteX3" fmla="*/ 69190 w 138379"/>
                  <a:gd name="connsiteY3" fmla="*/ 0 h 138379"/>
                  <a:gd name="connsiteX4" fmla="*/ 138379 w 138379"/>
                  <a:gd name="connsiteY4" fmla="*/ 69190 h 13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379" h="138379">
                    <a:moveTo>
                      <a:pt x="138379" y="69190"/>
                    </a:moveTo>
                    <a:cubicBezTo>
                      <a:pt x="138379" y="107402"/>
                      <a:pt x="107402" y="138379"/>
                      <a:pt x="69190" y="138379"/>
                    </a:cubicBezTo>
                    <a:cubicBezTo>
                      <a:pt x="30977" y="138379"/>
                      <a:pt x="0" y="107402"/>
                      <a:pt x="0" y="69190"/>
                    </a:cubicBezTo>
                    <a:cubicBezTo>
                      <a:pt x="0" y="30977"/>
                      <a:pt x="30977" y="0"/>
                      <a:pt x="69190" y="0"/>
                    </a:cubicBezTo>
                    <a:cubicBezTo>
                      <a:pt x="107402" y="0"/>
                      <a:pt x="138379" y="30977"/>
                      <a:pt x="138379" y="69190"/>
                    </a:cubicBezTo>
                    <a:close/>
                  </a:path>
                </a:pathLst>
              </a:custGeom>
              <a:solidFill>
                <a:srgbClr val="408CA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" name="フリーフォーム: 図形 117">
                <a:extLst>
                  <a:ext uri="{FF2B5EF4-FFF2-40B4-BE49-F238E27FC236}">
                    <a16:creationId xmlns:a16="http://schemas.microsoft.com/office/drawing/2014/main" id="{EFB60F44-6F1F-4425-DCEA-17A0A7B94AAB}"/>
                  </a:ext>
                </a:extLst>
              </p:cNvPr>
              <p:cNvSpPr/>
              <p:nvPr/>
            </p:nvSpPr>
            <p:spPr>
              <a:xfrm>
                <a:off x="1085854" y="1638884"/>
                <a:ext cx="172974" cy="172974"/>
              </a:xfrm>
              <a:custGeom>
                <a:avLst/>
                <a:gdLst>
                  <a:gd name="connsiteX0" fmla="*/ 86487 w 172974"/>
                  <a:gd name="connsiteY0" fmla="*/ 34595 h 172974"/>
                  <a:gd name="connsiteX1" fmla="*/ 138379 w 172974"/>
                  <a:gd name="connsiteY1" fmla="*/ 86487 h 172974"/>
                  <a:gd name="connsiteX2" fmla="*/ 86487 w 172974"/>
                  <a:gd name="connsiteY2" fmla="*/ 138379 h 172974"/>
                  <a:gd name="connsiteX3" fmla="*/ 34595 w 172974"/>
                  <a:gd name="connsiteY3" fmla="*/ 86487 h 172974"/>
                  <a:gd name="connsiteX4" fmla="*/ 86487 w 172974"/>
                  <a:gd name="connsiteY4" fmla="*/ 34595 h 172974"/>
                  <a:gd name="connsiteX5" fmla="*/ 86487 w 172974"/>
                  <a:gd name="connsiteY5" fmla="*/ 0 h 172974"/>
                  <a:gd name="connsiteX6" fmla="*/ 0 w 172974"/>
                  <a:gd name="connsiteY6" fmla="*/ 86487 h 172974"/>
                  <a:gd name="connsiteX7" fmla="*/ 86487 w 172974"/>
                  <a:gd name="connsiteY7" fmla="*/ 172974 h 172974"/>
                  <a:gd name="connsiteX8" fmla="*/ 172974 w 172974"/>
                  <a:gd name="connsiteY8" fmla="*/ 86487 h 172974"/>
                  <a:gd name="connsiteX9" fmla="*/ 86487 w 172974"/>
                  <a:gd name="connsiteY9" fmla="*/ 0 h 172974"/>
                  <a:gd name="connsiteX10" fmla="*/ 86487 w 172974"/>
                  <a:gd name="connsiteY10" fmla="*/ 0 h 17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974" h="172974">
                    <a:moveTo>
                      <a:pt x="86487" y="34595"/>
                    </a:moveTo>
                    <a:cubicBezTo>
                      <a:pt x="115097" y="34595"/>
                      <a:pt x="138379" y="57872"/>
                      <a:pt x="138379" y="86487"/>
                    </a:cubicBezTo>
                    <a:cubicBezTo>
                      <a:pt x="138379" y="115103"/>
                      <a:pt x="115097" y="138379"/>
                      <a:pt x="86487" y="138379"/>
                    </a:cubicBezTo>
                    <a:cubicBezTo>
                      <a:pt x="57871" y="138379"/>
                      <a:pt x="34595" y="115103"/>
                      <a:pt x="34595" y="86487"/>
                    </a:cubicBezTo>
                    <a:cubicBezTo>
                      <a:pt x="34595" y="57872"/>
                      <a:pt x="57871" y="34595"/>
                      <a:pt x="86487" y="34595"/>
                    </a:cubicBezTo>
                    <a:moveTo>
                      <a:pt x="86487" y="0"/>
                    </a:moveTo>
                    <a:cubicBezTo>
                      <a:pt x="38723" y="0"/>
                      <a:pt x="0" y="38723"/>
                      <a:pt x="0" y="86487"/>
                    </a:cubicBezTo>
                    <a:cubicBezTo>
                      <a:pt x="0" y="134251"/>
                      <a:pt x="38723" y="172974"/>
                      <a:pt x="86487" y="172974"/>
                    </a:cubicBezTo>
                    <a:cubicBezTo>
                      <a:pt x="134251" y="172974"/>
                      <a:pt x="172974" y="134251"/>
                      <a:pt x="172974" y="86487"/>
                    </a:cubicBezTo>
                    <a:cubicBezTo>
                      <a:pt x="172974" y="38723"/>
                      <a:pt x="134251" y="0"/>
                      <a:pt x="86487" y="0"/>
                    </a:cubicBezTo>
                    <a:lnTo>
                      <a:pt x="8648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2DAEE2B-9D34-6A75-4C31-02D9CA98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5BC0-6822-4685-9C93-3EC93B85AD69}" type="slidenum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タイトル 3">
            <a:extLst>
              <a:ext uri="{FF2B5EF4-FFF2-40B4-BE49-F238E27FC236}">
                <a16:creationId xmlns:a16="http://schemas.microsoft.com/office/drawing/2014/main" id="{FC7E404D-E6E5-00A7-77AC-6EAAAB49232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en-US" altLang="ja-JP" sz="259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r>
              <a:rPr lang="ja-JP" altLang="en-US" sz="2590">
                <a:latin typeface="Meiryo UI" panose="020B0604030504040204" pitchFamily="50" charset="-128"/>
                <a:ea typeface="Meiryo UI" panose="020B0604030504040204" pitchFamily="50" charset="-128"/>
              </a:rPr>
              <a:t>つの事業分野と要員比率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514E1C76-FEDD-2449-EDA1-3310C6E67CFF}"/>
              </a:ext>
            </a:extLst>
          </p:cNvPr>
          <p:cNvSpPr txBox="1">
            <a:spLocks/>
          </p:cNvSpPr>
          <p:nvPr/>
        </p:nvSpPr>
        <p:spPr>
          <a:xfrm>
            <a:off x="4494317" y="6126003"/>
            <a:ext cx="2720674" cy="421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rgbClr val="164B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90">
                <a:latin typeface="Meiryo UI" panose="020B0604030504040204" pitchFamily="50" charset="-128"/>
                <a:ea typeface="Meiryo UI" panose="020B0604030504040204" pitchFamily="50" charset="-128"/>
              </a:rPr>
              <a:t>ベンチャー事業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2EC85904-309F-0C30-2407-5D3C05F36992}"/>
              </a:ext>
            </a:extLst>
          </p:cNvPr>
          <p:cNvSpPr txBox="1">
            <a:spLocks/>
          </p:cNvSpPr>
          <p:nvPr/>
        </p:nvSpPr>
        <p:spPr>
          <a:xfrm>
            <a:off x="7139134" y="5034553"/>
            <a:ext cx="2997228" cy="315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rgbClr val="164B7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590">
                <a:latin typeface="Meiryo UI" panose="020B0604030504040204" pitchFamily="50" charset="-128"/>
                <a:ea typeface="Meiryo UI" panose="020B0604030504040204" pitchFamily="50" charset="-128"/>
              </a:rPr>
              <a:t>研究開発</a:t>
            </a: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57B63F8C-EF26-B40E-9ED3-CF73FCC214E0}"/>
              </a:ext>
            </a:extLst>
          </p:cNvPr>
          <p:cNvSpPr txBox="1">
            <a:spLocks/>
          </p:cNvSpPr>
          <p:nvPr/>
        </p:nvSpPr>
        <p:spPr>
          <a:xfrm>
            <a:off x="519657" y="3984296"/>
            <a:ext cx="2688935" cy="4625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rgbClr val="164B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システム開発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B623500-D2C6-47AA-50DA-6E7F127CA4C6}"/>
              </a:ext>
            </a:extLst>
          </p:cNvPr>
          <p:cNvSpPr txBox="1"/>
          <p:nvPr/>
        </p:nvSpPr>
        <p:spPr>
          <a:xfrm>
            <a:off x="844645" y="2163574"/>
            <a:ext cx="2549274" cy="448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ja-JP" altLang="en-US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大規模業務システム中心に</a:t>
            </a:r>
            <a:endParaRPr lang="en-US" altLang="ja-JP" sz="1079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ct val="140000"/>
              </a:lnSpc>
            </a:pPr>
            <a:r>
              <a:rPr lang="ja-JP" altLang="en-US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高生産性、高品質のサービスを提供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F2C9440C-1A91-AA7E-0EB4-51C59E61F077}"/>
              </a:ext>
            </a:extLst>
          </p:cNvPr>
          <p:cNvGrpSpPr/>
          <p:nvPr/>
        </p:nvGrpSpPr>
        <p:grpSpPr>
          <a:xfrm>
            <a:off x="608468" y="2882259"/>
            <a:ext cx="3021619" cy="715493"/>
            <a:chOff x="1180284" y="2861036"/>
            <a:chExt cx="3445588" cy="815885"/>
          </a:xfrm>
        </p:grpSpPr>
        <p:sp>
          <p:nvSpPr>
            <p:cNvPr id="22" name="楕円 148">
              <a:extLst>
                <a:ext uri="{FF2B5EF4-FFF2-40B4-BE49-F238E27FC236}">
                  <a16:creationId xmlns:a16="http://schemas.microsoft.com/office/drawing/2014/main" id="{A3575CD4-385B-6B6E-D9FF-1AB903C8693F}"/>
                </a:ext>
              </a:extLst>
            </p:cNvPr>
            <p:cNvSpPr>
              <a:spLocks/>
            </p:cNvSpPr>
            <p:nvPr/>
          </p:nvSpPr>
          <p:spPr>
            <a:xfrm>
              <a:off x="2934639" y="2861036"/>
              <a:ext cx="815885" cy="815885"/>
            </a:xfrm>
            <a:prstGeom prst="ellipse">
              <a:avLst/>
            </a:prstGeom>
            <a:solidFill>
              <a:srgbClr val="C1E1E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 b="1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3" name="楕円 149">
              <a:extLst>
                <a:ext uri="{FF2B5EF4-FFF2-40B4-BE49-F238E27FC236}">
                  <a16:creationId xmlns:a16="http://schemas.microsoft.com/office/drawing/2014/main" id="{BBDEAEFE-83DB-E747-98D7-44036AC2C251}"/>
                </a:ext>
              </a:extLst>
            </p:cNvPr>
            <p:cNvSpPr>
              <a:spLocks/>
            </p:cNvSpPr>
            <p:nvPr/>
          </p:nvSpPr>
          <p:spPr>
            <a:xfrm>
              <a:off x="3809987" y="2861036"/>
              <a:ext cx="815885" cy="815885"/>
            </a:xfrm>
            <a:prstGeom prst="ellipse">
              <a:avLst/>
            </a:prstGeom>
            <a:solidFill>
              <a:srgbClr val="C1E1E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 b="1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4" name="フリーフォーム: 図形 48">
              <a:extLst>
                <a:ext uri="{FF2B5EF4-FFF2-40B4-BE49-F238E27FC236}">
                  <a16:creationId xmlns:a16="http://schemas.microsoft.com/office/drawing/2014/main" id="{A26BAAD0-FA52-117B-BDC6-66F2C7601424}"/>
                </a:ext>
              </a:extLst>
            </p:cNvPr>
            <p:cNvSpPr>
              <a:spLocks/>
            </p:cNvSpPr>
            <p:nvPr/>
          </p:nvSpPr>
          <p:spPr>
            <a:xfrm>
              <a:off x="3023241" y="3189383"/>
              <a:ext cx="299203" cy="382975"/>
            </a:xfrm>
            <a:custGeom>
              <a:avLst/>
              <a:gdLst>
                <a:gd name="connsiteX0" fmla="*/ 36058 w 472980"/>
                <a:gd name="connsiteY0" fmla="*/ -319 h 605408"/>
                <a:gd name="connsiteX1" fmla="*/ 65871 w 472980"/>
                <a:gd name="connsiteY1" fmla="*/ 42353 h 605408"/>
                <a:gd name="connsiteX2" fmla="*/ 71682 w 472980"/>
                <a:gd name="connsiteY2" fmla="*/ 118553 h 605408"/>
                <a:gd name="connsiteX3" fmla="*/ 133022 w 472980"/>
                <a:gd name="connsiteY3" fmla="*/ 235330 h 605408"/>
                <a:gd name="connsiteX4" fmla="*/ 224367 w 472980"/>
                <a:gd name="connsiteY4" fmla="*/ 289813 h 605408"/>
                <a:gd name="connsiteX5" fmla="*/ 159407 w 472980"/>
                <a:gd name="connsiteY5" fmla="*/ 214661 h 605408"/>
                <a:gd name="connsiteX6" fmla="*/ 138357 w 472980"/>
                <a:gd name="connsiteY6" fmla="*/ 142366 h 605408"/>
                <a:gd name="connsiteX7" fmla="*/ 193601 w 472980"/>
                <a:gd name="connsiteY7" fmla="*/ 138080 h 605408"/>
                <a:gd name="connsiteX8" fmla="*/ 318474 w 472980"/>
                <a:gd name="connsiteY8" fmla="*/ 242855 h 605408"/>
                <a:gd name="connsiteX9" fmla="*/ 451824 w 472980"/>
                <a:gd name="connsiteY9" fmla="*/ 357726 h 605408"/>
                <a:gd name="connsiteX10" fmla="*/ 464302 w 472980"/>
                <a:gd name="connsiteY10" fmla="*/ 579278 h 605408"/>
                <a:gd name="connsiteX11" fmla="*/ 453539 w 472980"/>
                <a:gd name="connsiteY11" fmla="*/ 605090 h 605408"/>
                <a:gd name="connsiteX12" fmla="*/ 325618 w 472980"/>
                <a:gd name="connsiteY12" fmla="*/ 605090 h 605408"/>
                <a:gd name="connsiteX13" fmla="*/ 314950 w 472980"/>
                <a:gd name="connsiteY13" fmla="*/ 555370 h 605408"/>
                <a:gd name="connsiteX14" fmla="*/ 229797 w 472980"/>
                <a:gd name="connsiteY14" fmla="*/ 434212 h 605408"/>
                <a:gd name="connsiteX15" fmla="*/ 104924 w 472980"/>
                <a:gd name="connsiteY15" fmla="*/ 348487 h 605408"/>
                <a:gd name="connsiteX16" fmla="*/ 10722 w 472980"/>
                <a:gd name="connsiteY16" fmla="*/ 179323 h 605408"/>
                <a:gd name="connsiteX17" fmla="*/ 36058 w 472980"/>
                <a:gd name="connsiteY17" fmla="*/ -224 h 6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2980" h="605408">
                  <a:moveTo>
                    <a:pt x="36058" y="-319"/>
                  </a:moveTo>
                  <a:cubicBezTo>
                    <a:pt x="55680" y="2920"/>
                    <a:pt x="61490" y="26066"/>
                    <a:pt x="65871" y="42353"/>
                  </a:cubicBezTo>
                  <a:cubicBezTo>
                    <a:pt x="70653" y="67452"/>
                    <a:pt x="72596" y="93017"/>
                    <a:pt x="71682" y="118553"/>
                  </a:cubicBezTo>
                  <a:cubicBezTo>
                    <a:pt x="77016" y="163702"/>
                    <a:pt x="111305" y="197325"/>
                    <a:pt x="133022" y="235330"/>
                  </a:cubicBezTo>
                  <a:cubicBezTo>
                    <a:pt x="153120" y="266000"/>
                    <a:pt x="186743" y="289432"/>
                    <a:pt x="224367" y="289813"/>
                  </a:cubicBezTo>
                  <a:cubicBezTo>
                    <a:pt x="209261" y="259781"/>
                    <a:pt x="186944" y="233958"/>
                    <a:pt x="159407" y="214661"/>
                  </a:cubicBezTo>
                  <a:cubicBezTo>
                    <a:pt x="139690" y="197516"/>
                    <a:pt x="127308" y="167036"/>
                    <a:pt x="138357" y="142366"/>
                  </a:cubicBezTo>
                  <a:cubicBezTo>
                    <a:pt x="148643" y="122459"/>
                    <a:pt x="179219" y="123792"/>
                    <a:pt x="193601" y="138080"/>
                  </a:cubicBezTo>
                  <a:cubicBezTo>
                    <a:pt x="236274" y="171513"/>
                    <a:pt x="268373" y="218661"/>
                    <a:pt x="318474" y="242855"/>
                  </a:cubicBezTo>
                  <a:cubicBezTo>
                    <a:pt x="369719" y="271430"/>
                    <a:pt x="426583" y="301719"/>
                    <a:pt x="451824" y="357726"/>
                  </a:cubicBezTo>
                  <a:cubicBezTo>
                    <a:pt x="477637" y="434593"/>
                    <a:pt x="476780" y="498887"/>
                    <a:pt x="464302" y="579278"/>
                  </a:cubicBezTo>
                  <a:cubicBezTo>
                    <a:pt x="462588" y="594041"/>
                    <a:pt x="462016" y="604424"/>
                    <a:pt x="453539" y="605090"/>
                  </a:cubicBezTo>
                  <a:lnTo>
                    <a:pt x="325618" y="605090"/>
                  </a:lnTo>
                  <a:cubicBezTo>
                    <a:pt x="311616" y="604043"/>
                    <a:pt x="315331" y="571563"/>
                    <a:pt x="314950" y="555370"/>
                  </a:cubicBezTo>
                  <a:cubicBezTo>
                    <a:pt x="314950" y="490886"/>
                    <a:pt x="275326" y="451547"/>
                    <a:pt x="229797" y="434212"/>
                  </a:cubicBezTo>
                  <a:cubicBezTo>
                    <a:pt x="182172" y="409923"/>
                    <a:pt x="115020" y="366965"/>
                    <a:pt x="104924" y="348487"/>
                  </a:cubicBezTo>
                  <a:cubicBezTo>
                    <a:pt x="76349" y="293432"/>
                    <a:pt x="17294" y="231615"/>
                    <a:pt x="10722" y="179323"/>
                  </a:cubicBezTo>
                  <a:cubicBezTo>
                    <a:pt x="4149" y="127031"/>
                    <a:pt x="-20330" y="-1652"/>
                    <a:pt x="36058" y="-22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5" name="フリーフォーム: 図形 49">
              <a:extLst>
                <a:ext uri="{FF2B5EF4-FFF2-40B4-BE49-F238E27FC236}">
                  <a16:creationId xmlns:a16="http://schemas.microsoft.com/office/drawing/2014/main" id="{EFD60F94-33C6-1100-7754-3D9A771177C6}"/>
                </a:ext>
              </a:extLst>
            </p:cNvPr>
            <p:cNvSpPr>
              <a:spLocks/>
            </p:cNvSpPr>
            <p:nvPr/>
          </p:nvSpPr>
          <p:spPr>
            <a:xfrm>
              <a:off x="3360611" y="3189383"/>
              <a:ext cx="299082" cy="382975"/>
            </a:xfrm>
            <a:custGeom>
              <a:avLst/>
              <a:gdLst>
                <a:gd name="connsiteX0" fmla="*/ 436480 w 472790"/>
                <a:gd name="connsiteY0" fmla="*/ -319 h 605408"/>
                <a:gd name="connsiteX1" fmla="*/ 406571 w 472790"/>
                <a:gd name="connsiteY1" fmla="*/ 42353 h 605408"/>
                <a:gd name="connsiteX2" fmla="*/ 400857 w 472790"/>
                <a:gd name="connsiteY2" fmla="*/ 118553 h 605408"/>
                <a:gd name="connsiteX3" fmla="*/ 339516 w 472790"/>
                <a:gd name="connsiteY3" fmla="*/ 235330 h 605408"/>
                <a:gd name="connsiteX4" fmla="*/ 248171 w 472790"/>
                <a:gd name="connsiteY4" fmla="*/ 289813 h 605408"/>
                <a:gd name="connsiteX5" fmla="*/ 313131 w 472790"/>
                <a:gd name="connsiteY5" fmla="*/ 214661 h 605408"/>
                <a:gd name="connsiteX6" fmla="*/ 334182 w 472790"/>
                <a:gd name="connsiteY6" fmla="*/ 142366 h 605408"/>
                <a:gd name="connsiteX7" fmla="*/ 278936 w 472790"/>
                <a:gd name="connsiteY7" fmla="*/ 138080 h 605408"/>
                <a:gd name="connsiteX8" fmla="*/ 154064 w 472790"/>
                <a:gd name="connsiteY8" fmla="*/ 242855 h 605408"/>
                <a:gd name="connsiteX9" fmla="*/ 20714 w 472790"/>
                <a:gd name="connsiteY9" fmla="*/ 357726 h 605408"/>
                <a:gd name="connsiteX10" fmla="*/ 8236 w 472790"/>
                <a:gd name="connsiteY10" fmla="*/ 579278 h 605408"/>
                <a:gd name="connsiteX11" fmla="*/ 18999 w 472790"/>
                <a:gd name="connsiteY11" fmla="*/ 605090 h 605408"/>
                <a:gd name="connsiteX12" fmla="*/ 146729 w 472790"/>
                <a:gd name="connsiteY12" fmla="*/ 605090 h 605408"/>
                <a:gd name="connsiteX13" fmla="*/ 157398 w 472790"/>
                <a:gd name="connsiteY13" fmla="*/ 555370 h 605408"/>
                <a:gd name="connsiteX14" fmla="*/ 242551 w 472790"/>
                <a:gd name="connsiteY14" fmla="*/ 434212 h 605408"/>
                <a:gd name="connsiteX15" fmla="*/ 367424 w 472790"/>
                <a:gd name="connsiteY15" fmla="*/ 348487 h 605408"/>
                <a:gd name="connsiteX16" fmla="*/ 461626 w 472790"/>
                <a:gd name="connsiteY16" fmla="*/ 179323 h 605408"/>
                <a:gd name="connsiteX17" fmla="*/ 436290 w 472790"/>
                <a:gd name="connsiteY17" fmla="*/ -224 h 6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2790" h="605408">
                  <a:moveTo>
                    <a:pt x="436480" y="-319"/>
                  </a:moveTo>
                  <a:cubicBezTo>
                    <a:pt x="416763" y="2920"/>
                    <a:pt x="411048" y="26066"/>
                    <a:pt x="406571" y="42353"/>
                  </a:cubicBezTo>
                  <a:cubicBezTo>
                    <a:pt x="401828" y="67461"/>
                    <a:pt x="399904" y="93017"/>
                    <a:pt x="400857" y="118553"/>
                  </a:cubicBezTo>
                  <a:cubicBezTo>
                    <a:pt x="395523" y="163702"/>
                    <a:pt x="361137" y="197325"/>
                    <a:pt x="339516" y="235330"/>
                  </a:cubicBezTo>
                  <a:cubicBezTo>
                    <a:pt x="319418" y="266000"/>
                    <a:pt x="285699" y="289432"/>
                    <a:pt x="248171" y="289813"/>
                  </a:cubicBezTo>
                  <a:cubicBezTo>
                    <a:pt x="263249" y="259762"/>
                    <a:pt x="285576" y="233930"/>
                    <a:pt x="313131" y="214661"/>
                  </a:cubicBezTo>
                  <a:cubicBezTo>
                    <a:pt x="332753" y="197516"/>
                    <a:pt x="345135" y="167036"/>
                    <a:pt x="334182" y="142366"/>
                  </a:cubicBezTo>
                  <a:cubicBezTo>
                    <a:pt x="323894" y="122459"/>
                    <a:pt x="293319" y="123792"/>
                    <a:pt x="278936" y="138080"/>
                  </a:cubicBezTo>
                  <a:cubicBezTo>
                    <a:pt x="236265" y="171513"/>
                    <a:pt x="204070" y="218661"/>
                    <a:pt x="154064" y="242855"/>
                  </a:cubicBezTo>
                  <a:cubicBezTo>
                    <a:pt x="102819" y="271430"/>
                    <a:pt x="45955" y="301719"/>
                    <a:pt x="20714" y="357726"/>
                  </a:cubicBezTo>
                  <a:cubicBezTo>
                    <a:pt x="-5099" y="434593"/>
                    <a:pt x="-4242" y="498887"/>
                    <a:pt x="8236" y="579278"/>
                  </a:cubicBezTo>
                  <a:cubicBezTo>
                    <a:pt x="9951" y="594041"/>
                    <a:pt x="10522" y="604424"/>
                    <a:pt x="18999" y="605090"/>
                  </a:cubicBezTo>
                  <a:lnTo>
                    <a:pt x="146729" y="605090"/>
                  </a:lnTo>
                  <a:cubicBezTo>
                    <a:pt x="160731" y="604043"/>
                    <a:pt x="157017" y="571563"/>
                    <a:pt x="157398" y="555370"/>
                  </a:cubicBezTo>
                  <a:cubicBezTo>
                    <a:pt x="157398" y="490886"/>
                    <a:pt x="196926" y="451547"/>
                    <a:pt x="242551" y="434212"/>
                  </a:cubicBezTo>
                  <a:cubicBezTo>
                    <a:pt x="290176" y="409923"/>
                    <a:pt x="356851" y="366965"/>
                    <a:pt x="367424" y="348487"/>
                  </a:cubicBezTo>
                  <a:cubicBezTo>
                    <a:pt x="395999" y="293432"/>
                    <a:pt x="455054" y="231615"/>
                    <a:pt x="461626" y="179323"/>
                  </a:cubicBezTo>
                  <a:cubicBezTo>
                    <a:pt x="468198" y="127031"/>
                    <a:pt x="492678" y="-1652"/>
                    <a:pt x="436290" y="-22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6" name="フリーフォーム: 図形 50">
              <a:extLst>
                <a:ext uri="{FF2B5EF4-FFF2-40B4-BE49-F238E27FC236}">
                  <a16:creationId xmlns:a16="http://schemas.microsoft.com/office/drawing/2014/main" id="{760BEA56-24CE-AFCB-1A8C-3246747F83CA}"/>
                </a:ext>
              </a:extLst>
            </p:cNvPr>
            <p:cNvSpPr>
              <a:spLocks/>
            </p:cNvSpPr>
            <p:nvPr/>
          </p:nvSpPr>
          <p:spPr>
            <a:xfrm>
              <a:off x="3131150" y="2964694"/>
              <a:ext cx="420273" cy="395290"/>
            </a:xfrm>
            <a:custGeom>
              <a:avLst/>
              <a:gdLst>
                <a:gd name="connsiteX0" fmla="*/ 177706 w 664368"/>
                <a:gd name="connsiteY0" fmla="*/ -319 h 624875"/>
                <a:gd name="connsiteX1" fmla="*/ -221 w 664368"/>
                <a:gd name="connsiteY1" fmla="*/ 187038 h 624875"/>
                <a:gd name="connsiteX2" fmla="*/ 327439 w 664368"/>
                <a:gd name="connsiteY2" fmla="*/ 623379 h 624875"/>
                <a:gd name="connsiteX3" fmla="*/ 336964 w 664368"/>
                <a:gd name="connsiteY3" fmla="*/ 623379 h 624875"/>
                <a:gd name="connsiteX4" fmla="*/ 612141 w 664368"/>
                <a:gd name="connsiteY4" fmla="*/ 361631 h 624875"/>
                <a:gd name="connsiteX5" fmla="*/ 612141 w 664368"/>
                <a:gd name="connsiteY5" fmla="*/ 361155 h 624875"/>
                <a:gd name="connsiteX6" fmla="*/ 636049 w 664368"/>
                <a:gd name="connsiteY6" fmla="*/ 310768 h 624875"/>
                <a:gd name="connsiteX7" fmla="*/ 636049 w 664368"/>
                <a:gd name="connsiteY7" fmla="*/ 310292 h 624875"/>
                <a:gd name="connsiteX8" fmla="*/ 664147 w 664368"/>
                <a:gd name="connsiteY8" fmla="*/ 187038 h 624875"/>
                <a:gd name="connsiteX9" fmla="*/ 486315 w 664368"/>
                <a:gd name="connsiteY9" fmla="*/ -319 h 624875"/>
                <a:gd name="connsiteX10" fmla="*/ 331534 w 664368"/>
                <a:gd name="connsiteY10" fmla="*/ 82263 h 624875"/>
                <a:gd name="connsiteX11" fmla="*/ 176848 w 664368"/>
                <a:gd name="connsiteY11" fmla="*/ -319 h 62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4368" h="624875">
                  <a:moveTo>
                    <a:pt x="177706" y="-319"/>
                  </a:moveTo>
                  <a:cubicBezTo>
                    <a:pt x="72169" y="-319"/>
                    <a:pt x="-221" y="88073"/>
                    <a:pt x="-221" y="187038"/>
                  </a:cubicBezTo>
                  <a:cubicBezTo>
                    <a:pt x="-221" y="286003"/>
                    <a:pt x="78741" y="490981"/>
                    <a:pt x="327439" y="623379"/>
                  </a:cubicBezTo>
                  <a:cubicBezTo>
                    <a:pt x="330420" y="624950"/>
                    <a:pt x="333982" y="624950"/>
                    <a:pt x="336964" y="623379"/>
                  </a:cubicBezTo>
                  <a:cubicBezTo>
                    <a:pt x="477362" y="548703"/>
                    <a:pt x="563658" y="450500"/>
                    <a:pt x="612141" y="361631"/>
                  </a:cubicBezTo>
                  <a:lnTo>
                    <a:pt x="612141" y="361155"/>
                  </a:lnTo>
                  <a:lnTo>
                    <a:pt x="636049" y="310768"/>
                  </a:lnTo>
                  <a:cubicBezTo>
                    <a:pt x="636096" y="310616"/>
                    <a:pt x="636096" y="310444"/>
                    <a:pt x="636049" y="310292"/>
                  </a:cubicBezTo>
                  <a:cubicBezTo>
                    <a:pt x="653051" y="271325"/>
                    <a:pt x="662585" y="229520"/>
                    <a:pt x="664147" y="187038"/>
                  </a:cubicBezTo>
                  <a:cubicBezTo>
                    <a:pt x="664147" y="88073"/>
                    <a:pt x="591853" y="-319"/>
                    <a:pt x="486315" y="-319"/>
                  </a:cubicBezTo>
                  <a:cubicBezTo>
                    <a:pt x="404115" y="-319"/>
                    <a:pt x="351346" y="56831"/>
                    <a:pt x="331534" y="82263"/>
                  </a:cubicBezTo>
                  <a:cubicBezTo>
                    <a:pt x="311817" y="56546"/>
                    <a:pt x="259049" y="-319"/>
                    <a:pt x="176848" y="-31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E64D2A3D-CB0A-C50A-F5A3-892B917578A7}"/>
                </a:ext>
              </a:extLst>
            </p:cNvPr>
            <p:cNvSpPr txBox="1">
              <a:spLocks/>
            </p:cNvSpPr>
            <p:nvPr/>
          </p:nvSpPr>
          <p:spPr>
            <a:xfrm>
              <a:off x="3070715" y="3067116"/>
              <a:ext cx="543732" cy="403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80186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579" b="1">
                  <a:solidFill>
                    <a:srgbClr val="408FA6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資産</a:t>
              </a:r>
              <a:endParaRPr lang="en-US" altLang="ja-JP" sz="1579" b="1">
                <a:solidFill>
                  <a:srgbClr val="408FA6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algn="ctr" defTabSz="80186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579" b="1">
                  <a:solidFill>
                    <a:srgbClr val="408FA6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運用</a:t>
              </a:r>
            </a:p>
          </p:txBody>
        </p:sp>
        <p:grpSp>
          <p:nvGrpSpPr>
            <p:cNvPr id="28" name="グラフィックス 52">
              <a:extLst>
                <a:ext uri="{FF2B5EF4-FFF2-40B4-BE49-F238E27FC236}">
                  <a16:creationId xmlns:a16="http://schemas.microsoft.com/office/drawing/2014/main" id="{01298B65-5782-4004-0F4F-4E165AF1CF68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81503" y="3043651"/>
              <a:ext cx="633653" cy="479643"/>
              <a:chOff x="5704646" y="4304823"/>
              <a:chExt cx="1084818" cy="821152"/>
            </a:xfrm>
            <a:solidFill>
              <a:schemeClr val="bg1"/>
            </a:solidFill>
          </p:grpSpPr>
          <p:sp>
            <p:nvSpPr>
              <p:cNvPr id="43" name="フリーフォーム: 図形 54">
                <a:extLst>
                  <a:ext uri="{FF2B5EF4-FFF2-40B4-BE49-F238E27FC236}">
                    <a16:creationId xmlns:a16="http://schemas.microsoft.com/office/drawing/2014/main" id="{F70A9CFB-0E52-B3EC-D13A-9BC0B77167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30090" y="4304823"/>
                <a:ext cx="430150" cy="219170"/>
              </a:xfrm>
              <a:custGeom>
                <a:avLst/>
                <a:gdLst>
                  <a:gd name="connsiteX0" fmla="*/ 215146 w 430149"/>
                  <a:gd name="connsiteY0" fmla="*/ 218840 h 219170"/>
                  <a:gd name="connsiteX1" fmla="*/ 429935 w 430149"/>
                  <a:gd name="connsiteY1" fmla="*/ 141021 h 219170"/>
                  <a:gd name="connsiteX2" fmla="*/ 429935 w 430149"/>
                  <a:gd name="connsiteY2" fmla="*/ 137782 h 219170"/>
                  <a:gd name="connsiteX3" fmla="*/ 429935 w 430149"/>
                  <a:gd name="connsiteY3" fmla="*/ 137782 h 219170"/>
                  <a:gd name="connsiteX4" fmla="*/ 429935 w 430149"/>
                  <a:gd name="connsiteY4" fmla="*/ 82632 h 219170"/>
                  <a:gd name="connsiteX5" fmla="*/ 214860 w 430149"/>
                  <a:gd name="connsiteY5" fmla="*/ -330 h 219170"/>
                  <a:gd name="connsiteX6" fmla="*/ -214 w 430149"/>
                  <a:gd name="connsiteY6" fmla="*/ 82632 h 219170"/>
                  <a:gd name="connsiteX7" fmla="*/ -214 w 430149"/>
                  <a:gd name="connsiteY7" fmla="*/ 137878 h 219170"/>
                  <a:gd name="connsiteX8" fmla="*/ -214 w 430149"/>
                  <a:gd name="connsiteY8" fmla="*/ 137878 h 219170"/>
                  <a:gd name="connsiteX9" fmla="*/ 215146 w 430149"/>
                  <a:gd name="connsiteY9" fmla="*/ 218840 h 219170"/>
                  <a:gd name="connsiteX10" fmla="*/ 109323 w 430149"/>
                  <a:gd name="connsiteY10" fmla="*/ 196647 h 219170"/>
                  <a:gd name="connsiteX11" fmla="*/ 79891 w 430149"/>
                  <a:gd name="connsiteY11" fmla="*/ 189122 h 219170"/>
                  <a:gd name="connsiteX12" fmla="*/ 79891 w 430149"/>
                  <a:gd name="connsiteY12" fmla="*/ 146450 h 219170"/>
                  <a:gd name="connsiteX13" fmla="*/ 109323 w 430149"/>
                  <a:gd name="connsiteY13" fmla="*/ 154356 h 219170"/>
                  <a:gd name="connsiteX14" fmla="*/ 168283 w 430149"/>
                  <a:gd name="connsiteY14" fmla="*/ 205124 h 219170"/>
                  <a:gd name="connsiteX15" fmla="*/ 138851 w 430149"/>
                  <a:gd name="connsiteY15" fmla="*/ 201886 h 219170"/>
                  <a:gd name="connsiteX16" fmla="*/ 138851 w 430149"/>
                  <a:gd name="connsiteY16" fmla="*/ 159785 h 219170"/>
                  <a:gd name="connsiteX17" fmla="*/ 168283 w 430149"/>
                  <a:gd name="connsiteY17" fmla="*/ 163214 h 219170"/>
                  <a:gd name="connsiteX18" fmla="*/ 227243 w 430149"/>
                  <a:gd name="connsiteY18" fmla="*/ 207029 h 219170"/>
                  <a:gd name="connsiteX19" fmla="*/ 215146 w 430149"/>
                  <a:gd name="connsiteY19" fmla="*/ 207029 h 219170"/>
                  <a:gd name="connsiteX20" fmla="*/ 197811 w 430149"/>
                  <a:gd name="connsiteY20" fmla="*/ 207029 h 219170"/>
                  <a:gd name="connsiteX21" fmla="*/ 197811 w 430149"/>
                  <a:gd name="connsiteY21" fmla="*/ 165214 h 219170"/>
                  <a:gd name="connsiteX22" fmla="*/ 215051 w 430149"/>
                  <a:gd name="connsiteY22" fmla="*/ 165214 h 219170"/>
                  <a:gd name="connsiteX23" fmla="*/ 227243 w 430149"/>
                  <a:gd name="connsiteY23" fmla="*/ 165214 h 219170"/>
                  <a:gd name="connsiteX24" fmla="*/ 404122 w 430149"/>
                  <a:gd name="connsiteY24" fmla="*/ 162833 h 219170"/>
                  <a:gd name="connsiteX25" fmla="*/ 381929 w 430149"/>
                  <a:gd name="connsiteY25" fmla="*/ 177406 h 219170"/>
                  <a:gd name="connsiteX26" fmla="*/ 381929 w 430149"/>
                  <a:gd name="connsiteY26" fmla="*/ 133877 h 219170"/>
                  <a:gd name="connsiteX27" fmla="*/ 404122 w 430149"/>
                  <a:gd name="connsiteY27" fmla="*/ 120256 h 219170"/>
                  <a:gd name="connsiteX28" fmla="*/ 215146 w 430149"/>
                  <a:gd name="connsiteY28" fmla="*/ 15957 h 219170"/>
                  <a:gd name="connsiteX29" fmla="*/ 400884 w 430149"/>
                  <a:gd name="connsiteY29" fmla="*/ 80918 h 219170"/>
                  <a:gd name="connsiteX30" fmla="*/ 215146 w 430149"/>
                  <a:gd name="connsiteY30" fmla="*/ 145879 h 219170"/>
                  <a:gd name="connsiteX31" fmla="*/ 29408 w 430149"/>
                  <a:gd name="connsiteY31" fmla="*/ 80918 h 219170"/>
                  <a:gd name="connsiteX32" fmla="*/ 215146 w 430149"/>
                  <a:gd name="connsiteY32" fmla="*/ 15957 h 219170"/>
                  <a:gd name="connsiteX33" fmla="*/ 20931 w 430149"/>
                  <a:gd name="connsiteY33" fmla="*/ 115970 h 219170"/>
                  <a:gd name="connsiteX34" fmla="*/ 50363 w 430149"/>
                  <a:gd name="connsiteY34" fmla="*/ 135020 h 219170"/>
                  <a:gd name="connsiteX35" fmla="*/ 50363 w 430149"/>
                  <a:gd name="connsiteY35" fmla="*/ 178359 h 219170"/>
                  <a:gd name="connsiteX36" fmla="*/ 20931 w 430149"/>
                  <a:gd name="connsiteY36" fmla="*/ 159309 h 21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30149" h="219170">
                    <a:moveTo>
                      <a:pt x="215146" y="218840"/>
                    </a:moveTo>
                    <a:cubicBezTo>
                      <a:pt x="331065" y="218840"/>
                      <a:pt x="425553" y="184264"/>
                      <a:pt x="429935" y="141021"/>
                    </a:cubicBezTo>
                    <a:cubicBezTo>
                      <a:pt x="429935" y="139973"/>
                      <a:pt x="429935" y="138830"/>
                      <a:pt x="429935" y="137782"/>
                    </a:cubicBezTo>
                    <a:lnTo>
                      <a:pt x="429935" y="137782"/>
                    </a:lnTo>
                    <a:lnTo>
                      <a:pt x="429935" y="82632"/>
                    </a:lnTo>
                    <a:cubicBezTo>
                      <a:pt x="429935" y="36817"/>
                      <a:pt x="333732" y="-330"/>
                      <a:pt x="214860" y="-330"/>
                    </a:cubicBezTo>
                    <a:cubicBezTo>
                      <a:pt x="95988" y="-330"/>
                      <a:pt x="-214" y="36817"/>
                      <a:pt x="-214" y="82632"/>
                    </a:cubicBezTo>
                    <a:lnTo>
                      <a:pt x="-214" y="137878"/>
                    </a:lnTo>
                    <a:lnTo>
                      <a:pt x="-214" y="137878"/>
                    </a:lnTo>
                    <a:cubicBezTo>
                      <a:pt x="262" y="182550"/>
                      <a:pt x="96560" y="218840"/>
                      <a:pt x="215146" y="218840"/>
                    </a:cubicBezTo>
                    <a:close/>
                    <a:moveTo>
                      <a:pt x="109323" y="196647"/>
                    </a:moveTo>
                    <a:cubicBezTo>
                      <a:pt x="98941" y="194456"/>
                      <a:pt x="89130" y="191884"/>
                      <a:pt x="79891" y="189122"/>
                    </a:cubicBezTo>
                    <a:lnTo>
                      <a:pt x="79891" y="146450"/>
                    </a:lnTo>
                    <a:cubicBezTo>
                      <a:pt x="89416" y="149403"/>
                      <a:pt x="98941" y="152070"/>
                      <a:pt x="109323" y="154356"/>
                    </a:cubicBezTo>
                    <a:close/>
                    <a:moveTo>
                      <a:pt x="168283" y="205124"/>
                    </a:moveTo>
                    <a:cubicBezTo>
                      <a:pt x="158186" y="204362"/>
                      <a:pt x="148376" y="203219"/>
                      <a:pt x="138851" y="201886"/>
                    </a:cubicBezTo>
                    <a:lnTo>
                      <a:pt x="138851" y="159785"/>
                    </a:lnTo>
                    <a:cubicBezTo>
                      <a:pt x="148376" y="161119"/>
                      <a:pt x="157901" y="162357"/>
                      <a:pt x="168283" y="163214"/>
                    </a:cubicBezTo>
                    <a:close/>
                    <a:moveTo>
                      <a:pt x="227243" y="207029"/>
                    </a:moveTo>
                    <a:lnTo>
                      <a:pt x="215146" y="207029"/>
                    </a:lnTo>
                    <a:cubicBezTo>
                      <a:pt x="209336" y="207029"/>
                      <a:pt x="203526" y="207029"/>
                      <a:pt x="197811" y="207029"/>
                    </a:cubicBezTo>
                    <a:lnTo>
                      <a:pt x="197811" y="165214"/>
                    </a:lnTo>
                    <a:cubicBezTo>
                      <a:pt x="203526" y="165214"/>
                      <a:pt x="209240" y="165214"/>
                      <a:pt x="215051" y="165214"/>
                    </a:cubicBezTo>
                    <a:lnTo>
                      <a:pt x="227243" y="165214"/>
                    </a:lnTo>
                    <a:close/>
                    <a:moveTo>
                      <a:pt x="404122" y="162833"/>
                    </a:moveTo>
                    <a:cubicBezTo>
                      <a:pt x="397464" y="168739"/>
                      <a:pt x="389987" y="173644"/>
                      <a:pt x="381929" y="177406"/>
                    </a:cubicBezTo>
                    <a:lnTo>
                      <a:pt x="381929" y="133877"/>
                    </a:lnTo>
                    <a:cubicBezTo>
                      <a:pt x="389758" y="130086"/>
                      <a:pt x="397197" y="125524"/>
                      <a:pt x="404122" y="120256"/>
                    </a:cubicBezTo>
                    <a:close/>
                    <a:moveTo>
                      <a:pt x="215146" y="15957"/>
                    </a:moveTo>
                    <a:cubicBezTo>
                      <a:pt x="317730" y="15957"/>
                      <a:pt x="400884" y="45009"/>
                      <a:pt x="400884" y="80918"/>
                    </a:cubicBezTo>
                    <a:cubicBezTo>
                      <a:pt x="400884" y="116827"/>
                      <a:pt x="317730" y="145879"/>
                      <a:pt x="215146" y="145879"/>
                    </a:cubicBezTo>
                    <a:cubicBezTo>
                      <a:pt x="112562" y="145879"/>
                      <a:pt x="29408" y="116827"/>
                      <a:pt x="29408" y="80918"/>
                    </a:cubicBezTo>
                    <a:cubicBezTo>
                      <a:pt x="29408" y="45009"/>
                      <a:pt x="112657" y="15957"/>
                      <a:pt x="215146" y="15957"/>
                    </a:cubicBezTo>
                    <a:close/>
                    <a:moveTo>
                      <a:pt x="20931" y="115970"/>
                    </a:moveTo>
                    <a:cubicBezTo>
                      <a:pt x="29780" y="123695"/>
                      <a:pt x="39695" y="130115"/>
                      <a:pt x="50363" y="135020"/>
                    </a:cubicBezTo>
                    <a:lnTo>
                      <a:pt x="50363" y="178359"/>
                    </a:lnTo>
                    <a:cubicBezTo>
                      <a:pt x="39476" y="173844"/>
                      <a:pt x="29504" y="167386"/>
                      <a:pt x="20931" y="1593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" name="フリーフォーム: 図形 56">
                <a:extLst>
                  <a:ext uri="{FF2B5EF4-FFF2-40B4-BE49-F238E27FC236}">
                    <a16:creationId xmlns:a16="http://schemas.microsoft.com/office/drawing/2014/main" id="{D195A9EE-3652-3CF0-5E5E-BB978C6B31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9500" y="4348067"/>
                <a:ext cx="32234" cy="28004"/>
              </a:xfrm>
              <a:custGeom>
                <a:avLst/>
                <a:gdLst>
                  <a:gd name="connsiteX0" fmla="*/ 3921 w 32234"/>
                  <a:gd name="connsiteY0" fmla="*/ 19291 h 28003"/>
                  <a:gd name="connsiteX1" fmla="*/ 26305 w 32234"/>
                  <a:gd name="connsiteY1" fmla="*/ 26530 h 28003"/>
                  <a:gd name="connsiteX2" fmla="*/ 32020 w 32234"/>
                  <a:gd name="connsiteY2" fmla="*/ 27673 h 28003"/>
                  <a:gd name="connsiteX3" fmla="*/ 32020 w 32234"/>
                  <a:gd name="connsiteY3" fmla="*/ -330 h 28003"/>
                  <a:gd name="connsiteX4" fmla="*/ 7731 w 32234"/>
                  <a:gd name="connsiteY4" fmla="*/ 4147 h 28003"/>
                  <a:gd name="connsiteX5" fmla="*/ 3921 w 32234"/>
                  <a:gd name="connsiteY5" fmla="*/ 19291 h 28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234" h="28003">
                    <a:moveTo>
                      <a:pt x="3921" y="19291"/>
                    </a:moveTo>
                    <a:cubicBezTo>
                      <a:pt x="10798" y="23235"/>
                      <a:pt x="18418" y="25692"/>
                      <a:pt x="26305" y="26530"/>
                    </a:cubicBezTo>
                    <a:lnTo>
                      <a:pt x="32020" y="27673"/>
                    </a:lnTo>
                    <a:lnTo>
                      <a:pt x="32020" y="-330"/>
                    </a:lnTo>
                    <a:cubicBezTo>
                      <a:pt x="23752" y="13"/>
                      <a:pt x="15579" y="1527"/>
                      <a:pt x="7731" y="4147"/>
                    </a:cubicBezTo>
                    <a:cubicBezTo>
                      <a:pt x="-1127" y="7575"/>
                      <a:pt x="-2842" y="14529"/>
                      <a:pt x="3921" y="19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" name="フリーフォーム: 図形 57">
                <a:extLst>
                  <a:ext uri="{FF2B5EF4-FFF2-40B4-BE49-F238E27FC236}">
                    <a16:creationId xmlns:a16="http://schemas.microsoft.com/office/drawing/2014/main" id="{CAC54F1B-5BD7-A6CE-78C7-448A292EBA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61548" y="4396073"/>
                <a:ext cx="31982" cy="28576"/>
              </a:xfrm>
              <a:custGeom>
                <a:avLst/>
                <a:gdLst>
                  <a:gd name="connsiteX0" fmla="*/ 13502 w 31981"/>
                  <a:gd name="connsiteY0" fmla="*/ 2432 h 28575"/>
                  <a:gd name="connsiteX1" fmla="*/ -214 w 31981"/>
                  <a:gd name="connsiteY1" fmla="*/ -330 h 28575"/>
                  <a:gd name="connsiteX2" fmla="*/ -214 w 31981"/>
                  <a:gd name="connsiteY2" fmla="*/ 28245 h 28575"/>
                  <a:gd name="connsiteX3" fmla="*/ 22169 w 31981"/>
                  <a:gd name="connsiteY3" fmla="*/ 24816 h 28575"/>
                  <a:gd name="connsiteX4" fmla="*/ 28361 w 31981"/>
                  <a:gd name="connsiteY4" fmla="*/ 9766 h 28575"/>
                  <a:gd name="connsiteX5" fmla="*/ 13502 w 31981"/>
                  <a:gd name="connsiteY5" fmla="*/ 2432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81" h="28575">
                    <a:moveTo>
                      <a:pt x="13502" y="2432"/>
                    </a:moveTo>
                    <a:lnTo>
                      <a:pt x="-214" y="-330"/>
                    </a:lnTo>
                    <a:lnTo>
                      <a:pt x="-214" y="28245"/>
                    </a:lnTo>
                    <a:cubicBezTo>
                      <a:pt x="7377" y="28188"/>
                      <a:pt x="14911" y="27026"/>
                      <a:pt x="22169" y="24816"/>
                    </a:cubicBezTo>
                    <a:cubicBezTo>
                      <a:pt x="31694" y="21482"/>
                      <a:pt x="34838" y="15291"/>
                      <a:pt x="28361" y="9766"/>
                    </a:cubicBezTo>
                    <a:cubicBezTo>
                      <a:pt x="24151" y="6033"/>
                      <a:pt x="19026" y="3499"/>
                      <a:pt x="13502" y="2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" name="フリーフォーム: 図形 58">
                <a:extLst>
                  <a:ext uri="{FF2B5EF4-FFF2-40B4-BE49-F238E27FC236}">
                    <a16:creationId xmlns:a16="http://schemas.microsoft.com/office/drawing/2014/main" id="{7FC9DBA7-3FD6-EB34-E150-E64886D4EF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59714" y="4319873"/>
                <a:ext cx="371476" cy="132874"/>
              </a:xfrm>
              <a:custGeom>
                <a:avLst/>
                <a:gdLst>
                  <a:gd name="connsiteX0" fmla="*/ 185523 w 371475"/>
                  <a:gd name="connsiteY0" fmla="*/ -330 h 132873"/>
                  <a:gd name="connsiteX1" fmla="*/ -214 w 371475"/>
                  <a:gd name="connsiteY1" fmla="*/ 66345 h 132873"/>
                  <a:gd name="connsiteX2" fmla="*/ 185523 w 371475"/>
                  <a:gd name="connsiteY2" fmla="*/ 132544 h 132873"/>
                  <a:gd name="connsiteX3" fmla="*/ 371261 w 371475"/>
                  <a:gd name="connsiteY3" fmla="*/ 66345 h 132873"/>
                  <a:gd name="connsiteX4" fmla="*/ 185523 w 371475"/>
                  <a:gd name="connsiteY4" fmla="*/ -330 h 132873"/>
                  <a:gd name="connsiteX5" fmla="*/ 242673 w 371475"/>
                  <a:gd name="connsiteY5" fmla="*/ 107493 h 132873"/>
                  <a:gd name="connsiteX6" fmla="*/ 202001 w 371475"/>
                  <a:gd name="connsiteY6" fmla="*/ 114637 h 132873"/>
                  <a:gd name="connsiteX7" fmla="*/ 202001 w 371475"/>
                  <a:gd name="connsiteY7" fmla="*/ 122352 h 132873"/>
                  <a:gd name="connsiteX8" fmla="*/ 196572 w 371475"/>
                  <a:gd name="connsiteY8" fmla="*/ 124733 h 132873"/>
                  <a:gd name="connsiteX9" fmla="*/ 177522 w 371475"/>
                  <a:gd name="connsiteY9" fmla="*/ 124733 h 132873"/>
                  <a:gd name="connsiteX10" fmla="*/ 171998 w 371475"/>
                  <a:gd name="connsiteY10" fmla="*/ 122352 h 132873"/>
                  <a:gd name="connsiteX11" fmla="*/ 171998 w 371475"/>
                  <a:gd name="connsiteY11" fmla="*/ 114827 h 132873"/>
                  <a:gd name="connsiteX12" fmla="*/ 110276 w 371475"/>
                  <a:gd name="connsiteY12" fmla="*/ 101111 h 132873"/>
                  <a:gd name="connsiteX13" fmla="*/ 134183 w 371475"/>
                  <a:gd name="connsiteY13" fmla="*/ 93205 h 132873"/>
                  <a:gd name="connsiteX14" fmla="*/ 135612 w 371475"/>
                  <a:gd name="connsiteY14" fmla="*/ 94158 h 132873"/>
                  <a:gd name="connsiteX15" fmla="*/ 135612 w 371475"/>
                  <a:gd name="connsiteY15" fmla="*/ 94158 h 132873"/>
                  <a:gd name="connsiteX16" fmla="*/ 136565 w 371475"/>
                  <a:gd name="connsiteY16" fmla="*/ 94158 h 132873"/>
                  <a:gd name="connsiteX17" fmla="*/ 139136 w 371475"/>
                  <a:gd name="connsiteY17" fmla="*/ 95206 h 132873"/>
                  <a:gd name="connsiteX18" fmla="*/ 161425 w 371475"/>
                  <a:gd name="connsiteY18" fmla="*/ 100921 h 132873"/>
                  <a:gd name="connsiteX19" fmla="*/ 171807 w 371475"/>
                  <a:gd name="connsiteY19" fmla="*/ 102254 h 132873"/>
                  <a:gd name="connsiteX20" fmla="*/ 171807 w 371475"/>
                  <a:gd name="connsiteY20" fmla="*/ 69393 h 132873"/>
                  <a:gd name="connsiteX21" fmla="*/ 137708 w 371475"/>
                  <a:gd name="connsiteY21" fmla="*/ 62344 h 132873"/>
                  <a:gd name="connsiteX22" fmla="*/ 116181 w 371475"/>
                  <a:gd name="connsiteY22" fmla="*/ 52819 h 132873"/>
                  <a:gd name="connsiteX23" fmla="*/ 128659 w 371475"/>
                  <a:gd name="connsiteY23" fmla="*/ 25483 h 132873"/>
                  <a:gd name="connsiteX24" fmla="*/ 171807 w 371475"/>
                  <a:gd name="connsiteY24" fmla="*/ 16815 h 132873"/>
                  <a:gd name="connsiteX25" fmla="*/ 171807 w 371475"/>
                  <a:gd name="connsiteY25" fmla="*/ 9195 h 132873"/>
                  <a:gd name="connsiteX26" fmla="*/ 177332 w 371475"/>
                  <a:gd name="connsiteY26" fmla="*/ 6814 h 132873"/>
                  <a:gd name="connsiteX27" fmla="*/ 196382 w 371475"/>
                  <a:gd name="connsiteY27" fmla="*/ 6814 h 132873"/>
                  <a:gd name="connsiteX28" fmla="*/ 201811 w 371475"/>
                  <a:gd name="connsiteY28" fmla="*/ 9195 h 132873"/>
                  <a:gd name="connsiteX29" fmla="*/ 201811 w 371475"/>
                  <a:gd name="connsiteY29" fmla="*/ 16434 h 132873"/>
                  <a:gd name="connsiteX30" fmla="*/ 217623 w 371475"/>
                  <a:gd name="connsiteY30" fmla="*/ 17768 h 132873"/>
                  <a:gd name="connsiteX31" fmla="*/ 261152 w 371475"/>
                  <a:gd name="connsiteY31" fmla="*/ 30436 h 132873"/>
                  <a:gd name="connsiteX32" fmla="*/ 237244 w 371475"/>
                  <a:gd name="connsiteY32" fmla="*/ 38341 h 132873"/>
                  <a:gd name="connsiteX33" fmla="*/ 235815 w 371475"/>
                  <a:gd name="connsiteY33" fmla="*/ 37484 h 132873"/>
                  <a:gd name="connsiteX34" fmla="*/ 235815 w 371475"/>
                  <a:gd name="connsiteY34" fmla="*/ 37484 h 132873"/>
                  <a:gd name="connsiteX35" fmla="*/ 234863 w 371475"/>
                  <a:gd name="connsiteY35" fmla="*/ 37008 h 132873"/>
                  <a:gd name="connsiteX36" fmla="*/ 232291 w 371475"/>
                  <a:gd name="connsiteY36" fmla="*/ 35960 h 132873"/>
                  <a:gd name="connsiteX37" fmla="*/ 209717 w 371475"/>
                  <a:gd name="connsiteY37" fmla="*/ 29674 h 132873"/>
                  <a:gd name="connsiteX38" fmla="*/ 202001 w 371475"/>
                  <a:gd name="connsiteY38" fmla="*/ 28721 h 132873"/>
                  <a:gd name="connsiteX39" fmla="*/ 202001 w 371475"/>
                  <a:gd name="connsiteY39" fmla="*/ 61678 h 132873"/>
                  <a:gd name="connsiteX40" fmla="*/ 259914 w 371475"/>
                  <a:gd name="connsiteY40" fmla="*/ 80728 h 132873"/>
                  <a:gd name="connsiteX41" fmla="*/ 242292 w 371475"/>
                  <a:gd name="connsiteY41" fmla="*/ 107493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71475" h="132873">
                    <a:moveTo>
                      <a:pt x="185523" y="-330"/>
                    </a:moveTo>
                    <a:cubicBezTo>
                      <a:pt x="83034" y="-330"/>
                      <a:pt x="-214" y="29293"/>
                      <a:pt x="-214" y="66345"/>
                    </a:cubicBezTo>
                    <a:cubicBezTo>
                      <a:pt x="-214" y="103397"/>
                      <a:pt x="83034" y="132544"/>
                      <a:pt x="185523" y="132544"/>
                    </a:cubicBezTo>
                    <a:cubicBezTo>
                      <a:pt x="288012" y="132544"/>
                      <a:pt x="371261" y="102921"/>
                      <a:pt x="371261" y="66345"/>
                    </a:cubicBezTo>
                    <a:cubicBezTo>
                      <a:pt x="371261" y="29769"/>
                      <a:pt x="288107" y="-330"/>
                      <a:pt x="185523" y="-330"/>
                    </a:cubicBezTo>
                    <a:close/>
                    <a:moveTo>
                      <a:pt x="242673" y="107493"/>
                    </a:moveTo>
                    <a:cubicBezTo>
                      <a:pt x="229529" y="111798"/>
                      <a:pt x="215832" y="114199"/>
                      <a:pt x="202001" y="114637"/>
                    </a:cubicBezTo>
                    <a:lnTo>
                      <a:pt x="202001" y="122352"/>
                    </a:lnTo>
                    <a:cubicBezTo>
                      <a:pt x="202001" y="123685"/>
                      <a:pt x="199525" y="124733"/>
                      <a:pt x="196572" y="124733"/>
                    </a:cubicBezTo>
                    <a:lnTo>
                      <a:pt x="177522" y="124733"/>
                    </a:lnTo>
                    <a:cubicBezTo>
                      <a:pt x="174474" y="124733"/>
                      <a:pt x="171998" y="123685"/>
                      <a:pt x="171998" y="122352"/>
                    </a:cubicBezTo>
                    <a:lnTo>
                      <a:pt x="171998" y="114827"/>
                    </a:lnTo>
                    <a:cubicBezTo>
                      <a:pt x="146280" y="113684"/>
                      <a:pt x="121706" y="109112"/>
                      <a:pt x="110276" y="101111"/>
                    </a:cubicBezTo>
                    <a:cubicBezTo>
                      <a:pt x="103132" y="96158"/>
                      <a:pt x="126087" y="87681"/>
                      <a:pt x="134183" y="93205"/>
                    </a:cubicBezTo>
                    <a:lnTo>
                      <a:pt x="135612" y="94158"/>
                    </a:lnTo>
                    <a:lnTo>
                      <a:pt x="135612" y="94158"/>
                    </a:lnTo>
                    <a:lnTo>
                      <a:pt x="136565" y="94158"/>
                    </a:lnTo>
                    <a:lnTo>
                      <a:pt x="139136" y="95206"/>
                    </a:lnTo>
                    <a:cubicBezTo>
                      <a:pt x="146357" y="97834"/>
                      <a:pt x="153824" y="99749"/>
                      <a:pt x="161425" y="100921"/>
                    </a:cubicBezTo>
                    <a:cubicBezTo>
                      <a:pt x="164568" y="101492"/>
                      <a:pt x="168188" y="101873"/>
                      <a:pt x="171807" y="102254"/>
                    </a:cubicBezTo>
                    <a:lnTo>
                      <a:pt x="171807" y="69393"/>
                    </a:lnTo>
                    <a:lnTo>
                      <a:pt x="137708" y="62344"/>
                    </a:lnTo>
                    <a:cubicBezTo>
                      <a:pt x="129878" y="60935"/>
                      <a:pt x="122496" y="57668"/>
                      <a:pt x="116181" y="52819"/>
                    </a:cubicBezTo>
                    <a:cubicBezTo>
                      <a:pt x="106085" y="43866"/>
                      <a:pt x="111133" y="32817"/>
                      <a:pt x="128659" y="25483"/>
                    </a:cubicBezTo>
                    <a:cubicBezTo>
                      <a:pt x="142489" y="20320"/>
                      <a:pt x="157053" y="17396"/>
                      <a:pt x="171807" y="16815"/>
                    </a:cubicBezTo>
                    <a:lnTo>
                      <a:pt x="171807" y="9195"/>
                    </a:lnTo>
                    <a:cubicBezTo>
                      <a:pt x="171807" y="7861"/>
                      <a:pt x="174284" y="6814"/>
                      <a:pt x="177332" y="6814"/>
                    </a:cubicBezTo>
                    <a:lnTo>
                      <a:pt x="196382" y="6814"/>
                    </a:lnTo>
                    <a:cubicBezTo>
                      <a:pt x="199334" y="6814"/>
                      <a:pt x="201811" y="7861"/>
                      <a:pt x="201811" y="9195"/>
                    </a:cubicBezTo>
                    <a:lnTo>
                      <a:pt x="201811" y="16434"/>
                    </a:lnTo>
                    <a:cubicBezTo>
                      <a:pt x="207240" y="16434"/>
                      <a:pt x="212574" y="17101"/>
                      <a:pt x="217623" y="17768"/>
                    </a:cubicBezTo>
                    <a:cubicBezTo>
                      <a:pt x="232815" y="19139"/>
                      <a:pt x="247598" y="23444"/>
                      <a:pt x="261152" y="30436"/>
                    </a:cubicBezTo>
                    <a:cubicBezTo>
                      <a:pt x="268295" y="35389"/>
                      <a:pt x="245340" y="43961"/>
                      <a:pt x="237244" y="38341"/>
                    </a:cubicBezTo>
                    <a:lnTo>
                      <a:pt x="235815" y="37484"/>
                    </a:lnTo>
                    <a:lnTo>
                      <a:pt x="235815" y="37484"/>
                    </a:lnTo>
                    <a:lnTo>
                      <a:pt x="234863" y="37008"/>
                    </a:lnTo>
                    <a:lnTo>
                      <a:pt x="232291" y="35960"/>
                    </a:lnTo>
                    <a:cubicBezTo>
                      <a:pt x="224976" y="33169"/>
                      <a:pt x="217423" y="31064"/>
                      <a:pt x="209717" y="29674"/>
                    </a:cubicBezTo>
                    <a:lnTo>
                      <a:pt x="202001" y="28721"/>
                    </a:lnTo>
                    <a:lnTo>
                      <a:pt x="202001" y="61678"/>
                    </a:lnTo>
                    <a:cubicBezTo>
                      <a:pt x="225147" y="65869"/>
                      <a:pt x="252103" y="71203"/>
                      <a:pt x="259914" y="80728"/>
                    </a:cubicBezTo>
                    <a:cubicBezTo>
                      <a:pt x="267724" y="90253"/>
                      <a:pt x="259723" y="100826"/>
                      <a:pt x="242292" y="1074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" name="フリーフォーム: 図形 59">
                <a:extLst>
                  <a:ext uri="{FF2B5EF4-FFF2-40B4-BE49-F238E27FC236}">
                    <a16:creationId xmlns:a16="http://schemas.microsoft.com/office/drawing/2014/main" id="{3C50AC5A-951D-6D36-3AAC-89E321D067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19958" y="4468557"/>
                <a:ext cx="430446" cy="141350"/>
              </a:xfrm>
              <a:custGeom>
                <a:avLst/>
                <a:gdLst>
                  <a:gd name="connsiteX0" fmla="*/ 679 w 430446"/>
                  <a:gd name="connsiteY0" fmla="*/ 60154 h 141350"/>
                  <a:gd name="connsiteX1" fmla="*/ 679 w 430446"/>
                  <a:gd name="connsiteY1" fmla="*/ 60154 h 141350"/>
                  <a:gd name="connsiteX2" fmla="*/ 56114 w 430446"/>
                  <a:gd name="connsiteY2" fmla="*/ 114256 h 141350"/>
                  <a:gd name="connsiteX3" fmla="*/ 75164 w 430446"/>
                  <a:gd name="connsiteY3" fmla="*/ 94729 h 141350"/>
                  <a:gd name="connsiteX4" fmla="*/ 80117 w 430446"/>
                  <a:gd name="connsiteY4" fmla="*/ 89967 h 141350"/>
                  <a:gd name="connsiteX5" fmla="*/ 80117 w 430446"/>
                  <a:gd name="connsiteY5" fmla="*/ 68821 h 141350"/>
                  <a:gd name="connsiteX6" fmla="*/ 107454 w 430446"/>
                  <a:gd name="connsiteY6" fmla="*/ 76156 h 141350"/>
                  <a:gd name="connsiteX7" fmla="*/ 122789 w 430446"/>
                  <a:gd name="connsiteY7" fmla="*/ 74250 h 141350"/>
                  <a:gd name="connsiteX8" fmla="*/ 157270 w 430446"/>
                  <a:gd name="connsiteY8" fmla="*/ 84252 h 141350"/>
                  <a:gd name="connsiteX9" fmla="*/ 168604 w 430446"/>
                  <a:gd name="connsiteY9" fmla="*/ 85585 h 141350"/>
                  <a:gd name="connsiteX10" fmla="*/ 168604 w 430446"/>
                  <a:gd name="connsiteY10" fmla="*/ 92729 h 141350"/>
                  <a:gd name="connsiteX11" fmla="*/ 198037 w 430446"/>
                  <a:gd name="connsiteY11" fmla="*/ 117875 h 141350"/>
                  <a:gd name="connsiteX12" fmla="*/ 198037 w 430446"/>
                  <a:gd name="connsiteY12" fmla="*/ 87300 h 141350"/>
                  <a:gd name="connsiteX13" fmla="*/ 215372 w 430446"/>
                  <a:gd name="connsiteY13" fmla="*/ 87300 h 141350"/>
                  <a:gd name="connsiteX14" fmla="*/ 227564 w 430446"/>
                  <a:gd name="connsiteY14" fmla="*/ 87300 h 141350"/>
                  <a:gd name="connsiteX15" fmla="*/ 227564 w 430446"/>
                  <a:gd name="connsiteY15" fmla="*/ 129400 h 141350"/>
                  <a:gd name="connsiteX16" fmla="*/ 211562 w 430446"/>
                  <a:gd name="connsiteY16" fmla="*/ 129400 h 141350"/>
                  <a:gd name="connsiteX17" fmla="*/ 225278 w 430446"/>
                  <a:gd name="connsiteY17" fmla="*/ 141021 h 141350"/>
                  <a:gd name="connsiteX18" fmla="*/ 430161 w 430446"/>
                  <a:gd name="connsiteY18" fmla="*/ 63297 h 141350"/>
                  <a:gd name="connsiteX19" fmla="*/ 430161 w 430446"/>
                  <a:gd name="connsiteY19" fmla="*/ 60154 h 141350"/>
                  <a:gd name="connsiteX20" fmla="*/ 430161 w 430446"/>
                  <a:gd name="connsiteY20" fmla="*/ 60154 h 141350"/>
                  <a:gd name="connsiteX21" fmla="*/ 430161 w 430446"/>
                  <a:gd name="connsiteY21" fmla="*/ 20910 h 141350"/>
                  <a:gd name="connsiteX22" fmla="*/ 224611 w 430446"/>
                  <a:gd name="connsiteY22" fmla="*/ 71583 h 141350"/>
                  <a:gd name="connsiteX23" fmla="*/ 488 w 430446"/>
                  <a:gd name="connsiteY23" fmla="*/ -330 h 141350"/>
                  <a:gd name="connsiteX24" fmla="*/ -179 w 430446"/>
                  <a:gd name="connsiteY24" fmla="*/ 5575 h 141350"/>
                  <a:gd name="connsiteX25" fmla="*/ -179 w 430446"/>
                  <a:gd name="connsiteY25" fmla="*/ 7099 h 141350"/>
                  <a:gd name="connsiteX26" fmla="*/ 382536 w 430446"/>
                  <a:gd name="connsiteY26" fmla="*/ 62916 h 141350"/>
                  <a:gd name="connsiteX27" fmla="*/ 404729 w 430446"/>
                  <a:gd name="connsiteY27" fmla="*/ 53391 h 141350"/>
                  <a:gd name="connsiteX28" fmla="*/ 404729 w 430446"/>
                  <a:gd name="connsiteY28" fmla="*/ 85490 h 141350"/>
                  <a:gd name="connsiteX29" fmla="*/ 382536 w 430446"/>
                  <a:gd name="connsiteY29" fmla="*/ 100063 h 141350"/>
                  <a:gd name="connsiteX30" fmla="*/ 21443 w 430446"/>
                  <a:gd name="connsiteY30" fmla="*/ 38246 h 141350"/>
                  <a:gd name="connsiteX31" fmla="*/ 50971 w 430446"/>
                  <a:gd name="connsiteY31" fmla="*/ 57296 h 141350"/>
                  <a:gd name="connsiteX32" fmla="*/ 50971 w 430446"/>
                  <a:gd name="connsiteY32" fmla="*/ 100825 h 141350"/>
                  <a:gd name="connsiteX33" fmla="*/ 21443 w 430446"/>
                  <a:gd name="connsiteY33" fmla="*/ 81775 h 1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30446" h="141350">
                    <a:moveTo>
                      <a:pt x="679" y="60154"/>
                    </a:moveTo>
                    <a:lnTo>
                      <a:pt x="679" y="60154"/>
                    </a:lnTo>
                    <a:cubicBezTo>
                      <a:pt x="679" y="81013"/>
                      <a:pt x="21824" y="99968"/>
                      <a:pt x="56114" y="114256"/>
                    </a:cubicBezTo>
                    <a:lnTo>
                      <a:pt x="75164" y="94729"/>
                    </a:lnTo>
                    <a:cubicBezTo>
                      <a:pt x="76783" y="93015"/>
                      <a:pt x="78403" y="91491"/>
                      <a:pt x="80117" y="89967"/>
                    </a:cubicBezTo>
                    <a:lnTo>
                      <a:pt x="80117" y="68821"/>
                    </a:lnTo>
                    <a:cubicBezTo>
                      <a:pt x="88690" y="71488"/>
                      <a:pt x="97834" y="73965"/>
                      <a:pt x="107454" y="76156"/>
                    </a:cubicBezTo>
                    <a:cubicBezTo>
                      <a:pt x="112464" y="74898"/>
                      <a:pt x="117617" y="74260"/>
                      <a:pt x="122789" y="74250"/>
                    </a:cubicBezTo>
                    <a:cubicBezTo>
                      <a:pt x="134991" y="74336"/>
                      <a:pt x="146926" y="77794"/>
                      <a:pt x="157270" y="84252"/>
                    </a:cubicBezTo>
                    <a:lnTo>
                      <a:pt x="168604" y="85585"/>
                    </a:lnTo>
                    <a:lnTo>
                      <a:pt x="168604" y="92729"/>
                    </a:lnTo>
                    <a:lnTo>
                      <a:pt x="198037" y="117875"/>
                    </a:lnTo>
                    <a:lnTo>
                      <a:pt x="198037" y="87300"/>
                    </a:lnTo>
                    <a:cubicBezTo>
                      <a:pt x="203752" y="87300"/>
                      <a:pt x="209562" y="87300"/>
                      <a:pt x="215372" y="87300"/>
                    </a:cubicBezTo>
                    <a:lnTo>
                      <a:pt x="227564" y="87300"/>
                    </a:lnTo>
                    <a:lnTo>
                      <a:pt x="227564" y="129400"/>
                    </a:lnTo>
                    <a:lnTo>
                      <a:pt x="211562" y="129400"/>
                    </a:lnTo>
                    <a:lnTo>
                      <a:pt x="225278" y="141021"/>
                    </a:lnTo>
                    <a:cubicBezTo>
                      <a:pt x="336625" y="139116"/>
                      <a:pt x="425970" y="105302"/>
                      <a:pt x="430161" y="63297"/>
                    </a:cubicBezTo>
                    <a:cubicBezTo>
                      <a:pt x="430256" y="62249"/>
                      <a:pt x="430256" y="61201"/>
                      <a:pt x="430161" y="60154"/>
                    </a:cubicBezTo>
                    <a:lnTo>
                      <a:pt x="430161" y="60154"/>
                    </a:lnTo>
                    <a:lnTo>
                      <a:pt x="430161" y="20910"/>
                    </a:lnTo>
                    <a:cubicBezTo>
                      <a:pt x="389299" y="54343"/>
                      <a:pt x="305764" y="71583"/>
                      <a:pt x="224611" y="71583"/>
                    </a:cubicBezTo>
                    <a:cubicBezTo>
                      <a:pt x="128695" y="71583"/>
                      <a:pt x="27539" y="46533"/>
                      <a:pt x="488" y="-330"/>
                    </a:cubicBezTo>
                    <a:cubicBezTo>
                      <a:pt x="88" y="1613"/>
                      <a:pt x="-140" y="3594"/>
                      <a:pt x="-179" y="5575"/>
                    </a:cubicBezTo>
                    <a:cubicBezTo>
                      <a:pt x="-226" y="6080"/>
                      <a:pt x="-226" y="6594"/>
                      <a:pt x="-179" y="7099"/>
                    </a:cubicBezTo>
                    <a:close/>
                    <a:moveTo>
                      <a:pt x="382536" y="62916"/>
                    </a:moveTo>
                    <a:cubicBezTo>
                      <a:pt x="390213" y="60439"/>
                      <a:pt x="397643" y="57248"/>
                      <a:pt x="404729" y="53391"/>
                    </a:cubicBezTo>
                    <a:lnTo>
                      <a:pt x="404729" y="85490"/>
                    </a:lnTo>
                    <a:cubicBezTo>
                      <a:pt x="398100" y="91424"/>
                      <a:pt x="390613" y="96339"/>
                      <a:pt x="382536" y="100063"/>
                    </a:cubicBezTo>
                    <a:close/>
                    <a:moveTo>
                      <a:pt x="21443" y="38246"/>
                    </a:moveTo>
                    <a:cubicBezTo>
                      <a:pt x="30339" y="45952"/>
                      <a:pt x="40284" y="52362"/>
                      <a:pt x="50971" y="57296"/>
                    </a:cubicBezTo>
                    <a:lnTo>
                      <a:pt x="50971" y="100825"/>
                    </a:lnTo>
                    <a:cubicBezTo>
                      <a:pt x="40055" y="96320"/>
                      <a:pt x="30044" y="89862"/>
                      <a:pt x="21443" y="81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" name="フリーフォーム: 図形 60">
                <a:extLst>
                  <a:ext uri="{FF2B5EF4-FFF2-40B4-BE49-F238E27FC236}">
                    <a16:creationId xmlns:a16="http://schemas.microsoft.com/office/drawing/2014/main" id="{E887EF4C-F83D-DD89-BA10-B6C1E088F4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04646" y="4310639"/>
                <a:ext cx="1084818" cy="645832"/>
              </a:xfrm>
              <a:custGeom>
                <a:avLst/>
                <a:gdLst>
                  <a:gd name="connsiteX0" fmla="*/ 341245 w 1084818"/>
                  <a:gd name="connsiteY0" fmla="*/ 357900 h 645831"/>
                  <a:gd name="connsiteX1" fmla="*/ 70830 w 1084818"/>
                  <a:gd name="connsiteY1" fmla="*/ 632982 h 645831"/>
                  <a:gd name="connsiteX2" fmla="*/ 13052 w 1084818"/>
                  <a:gd name="connsiteY2" fmla="*/ 634068 h 645831"/>
                  <a:gd name="connsiteX3" fmla="*/ 11966 w 1084818"/>
                  <a:gd name="connsiteY3" fmla="*/ 632982 h 645831"/>
                  <a:gd name="connsiteX4" fmla="*/ 11966 w 1084818"/>
                  <a:gd name="connsiteY4" fmla="*/ 572498 h 645831"/>
                  <a:gd name="connsiteX5" fmla="*/ 309146 w 1084818"/>
                  <a:gd name="connsiteY5" fmla="*/ 269508 h 645831"/>
                  <a:gd name="connsiteX6" fmla="*/ 365439 w 1084818"/>
                  <a:gd name="connsiteY6" fmla="*/ 266555 h 645831"/>
                  <a:gd name="connsiteX7" fmla="*/ 539270 w 1084818"/>
                  <a:gd name="connsiteY7" fmla="*/ 415240 h 645831"/>
                  <a:gd name="connsiteX8" fmla="*/ 539270 w 1084818"/>
                  <a:gd name="connsiteY8" fmla="*/ 421336 h 645831"/>
                  <a:gd name="connsiteX9" fmla="*/ 539270 w 1084818"/>
                  <a:gd name="connsiteY9" fmla="*/ 476105 h 645831"/>
                  <a:gd name="connsiteX10" fmla="*/ 539270 w 1084818"/>
                  <a:gd name="connsiteY10" fmla="*/ 479058 h 645831"/>
                  <a:gd name="connsiteX11" fmla="*/ 540222 w 1084818"/>
                  <a:gd name="connsiteY11" fmla="*/ 485821 h 645831"/>
                  <a:gd name="connsiteX12" fmla="*/ 530221 w 1084818"/>
                  <a:gd name="connsiteY12" fmla="*/ 498298 h 645831"/>
                  <a:gd name="connsiteX13" fmla="*/ 529364 w 1084818"/>
                  <a:gd name="connsiteY13" fmla="*/ 507823 h 645831"/>
                  <a:gd name="connsiteX14" fmla="*/ 529364 w 1084818"/>
                  <a:gd name="connsiteY14" fmla="*/ 510014 h 645831"/>
                  <a:gd name="connsiteX15" fmla="*/ 529364 w 1084818"/>
                  <a:gd name="connsiteY15" fmla="*/ 518491 h 645831"/>
                  <a:gd name="connsiteX16" fmla="*/ 1074670 w 1084818"/>
                  <a:gd name="connsiteY16" fmla="*/ 9666 h 645831"/>
                  <a:gd name="connsiteX17" fmla="*/ 1045333 w 1084818"/>
                  <a:gd name="connsiteY17" fmla="*/ 141 h 645831"/>
                  <a:gd name="connsiteX18" fmla="*/ 818257 w 1084818"/>
                  <a:gd name="connsiteY18" fmla="*/ 42813 h 645831"/>
                  <a:gd name="connsiteX19" fmla="*/ 791111 w 1084818"/>
                  <a:gd name="connsiteY19" fmla="*/ 83104 h 645831"/>
                  <a:gd name="connsiteX20" fmla="*/ 829887 w 1084818"/>
                  <a:gd name="connsiteY20" fmla="*/ 111088 h 645831"/>
                  <a:gd name="connsiteX21" fmla="*/ 830354 w 1084818"/>
                  <a:gd name="connsiteY21" fmla="*/ 111012 h 645831"/>
                  <a:gd name="connsiteX22" fmla="*/ 929890 w 1084818"/>
                  <a:gd name="connsiteY22" fmla="*/ 91962 h 645831"/>
                  <a:gd name="connsiteX23" fmla="*/ 935033 w 1084818"/>
                  <a:gd name="connsiteY23" fmla="*/ 96153 h 645831"/>
                  <a:gd name="connsiteX24" fmla="*/ 732341 w 1084818"/>
                  <a:gd name="connsiteY24" fmla="*/ 321038 h 645831"/>
                  <a:gd name="connsiteX25" fmla="*/ 770441 w 1084818"/>
                  <a:gd name="connsiteY25" fmla="*/ 319610 h 645831"/>
                  <a:gd name="connsiteX26" fmla="*/ 842546 w 1084818"/>
                  <a:gd name="connsiteY26" fmla="*/ 324467 h 645831"/>
                  <a:gd name="connsiteX27" fmla="*/ 1000185 w 1084818"/>
                  <a:gd name="connsiteY27" fmla="*/ 149683 h 645831"/>
                  <a:gd name="connsiteX28" fmla="*/ 1001899 w 1084818"/>
                  <a:gd name="connsiteY28" fmla="*/ 151017 h 645831"/>
                  <a:gd name="connsiteX29" fmla="*/ 987135 w 1084818"/>
                  <a:gd name="connsiteY29" fmla="*/ 264650 h 645831"/>
                  <a:gd name="connsiteX30" fmla="*/ 1015710 w 1084818"/>
                  <a:gd name="connsiteY30" fmla="*/ 303607 h 645831"/>
                  <a:gd name="connsiteX31" fmla="*/ 1053734 w 1084818"/>
                  <a:gd name="connsiteY31" fmla="*/ 274394 h 645831"/>
                  <a:gd name="connsiteX32" fmla="*/ 1053810 w 1084818"/>
                  <a:gd name="connsiteY32" fmla="*/ 273794 h 645831"/>
                  <a:gd name="connsiteX33" fmla="*/ 1084290 w 1084818"/>
                  <a:gd name="connsiteY33" fmla="*/ 38431 h 645831"/>
                  <a:gd name="connsiteX34" fmla="*/ 1075051 w 1084818"/>
                  <a:gd name="connsiteY34" fmla="*/ 9666 h 645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84818" h="645831">
                    <a:moveTo>
                      <a:pt x="341245" y="357900"/>
                    </a:moveTo>
                    <a:lnTo>
                      <a:pt x="70830" y="632982"/>
                    </a:lnTo>
                    <a:cubicBezTo>
                      <a:pt x="55171" y="649241"/>
                      <a:pt x="29311" y="649727"/>
                      <a:pt x="13052" y="634068"/>
                    </a:cubicBezTo>
                    <a:cubicBezTo>
                      <a:pt x="12680" y="633715"/>
                      <a:pt x="12318" y="633354"/>
                      <a:pt x="11966" y="632982"/>
                    </a:cubicBezTo>
                    <a:cubicBezTo>
                      <a:pt x="-4274" y="616094"/>
                      <a:pt x="-4274" y="589386"/>
                      <a:pt x="11966" y="572498"/>
                    </a:cubicBezTo>
                    <a:lnTo>
                      <a:pt x="309146" y="269508"/>
                    </a:lnTo>
                    <a:cubicBezTo>
                      <a:pt x="324100" y="253620"/>
                      <a:pt x="348903" y="252315"/>
                      <a:pt x="365439" y="266555"/>
                    </a:cubicBezTo>
                    <a:lnTo>
                      <a:pt x="539270" y="415240"/>
                    </a:lnTo>
                    <a:cubicBezTo>
                      <a:pt x="539127" y="417269"/>
                      <a:pt x="539127" y="419308"/>
                      <a:pt x="539270" y="421336"/>
                    </a:cubicBezTo>
                    <a:lnTo>
                      <a:pt x="539270" y="476105"/>
                    </a:lnTo>
                    <a:cubicBezTo>
                      <a:pt x="539174" y="477086"/>
                      <a:pt x="539174" y="478077"/>
                      <a:pt x="539270" y="479058"/>
                    </a:cubicBezTo>
                    <a:cubicBezTo>
                      <a:pt x="539451" y="481334"/>
                      <a:pt x="539765" y="483592"/>
                      <a:pt x="540222" y="485821"/>
                    </a:cubicBezTo>
                    <a:cubicBezTo>
                      <a:pt x="535031" y="488078"/>
                      <a:pt x="531288" y="492745"/>
                      <a:pt x="530221" y="498298"/>
                    </a:cubicBezTo>
                    <a:cubicBezTo>
                      <a:pt x="529659" y="501442"/>
                      <a:pt x="529373" y="504633"/>
                      <a:pt x="529364" y="507823"/>
                    </a:cubicBezTo>
                    <a:cubicBezTo>
                      <a:pt x="529364" y="508586"/>
                      <a:pt x="529364" y="509252"/>
                      <a:pt x="529364" y="510014"/>
                    </a:cubicBezTo>
                    <a:lnTo>
                      <a:pt x="529364" y="518491"/>
                    </a:lnTo>
                    <a:close/>
                    <a:moveTo>
                      <a:pt x="1074670" y="9666"/>
                    </a:moveTo>
                    <a:cubicBezTo>
                      <a:pt x="1067041" y="1875"/>
                      <a:pt x="1056087" y="-1688"/>
                      <a:pt x="1045333" y="141"/>
                    </a:cubicBezTo>
                    <a:lnTo>
                      <a:pt x="818257" y="42813"/>
                    </a:lnTo>
                    <a:cubicBezTo>
                      <a:pt x="799712" y="46556"/>
                      <a:pt x="787606" y="64511"/>
                      <a:pt x="791111" y="83104"/>
                    </a:cubicBezTo>
                    <a:cubicBezTo>
                      <a:pt x="794092" y="101544"/>
                      <a:pt x="811447" y="114069"/>
                      <a:pt x="829887" y="111088"/>
                    </a:cubicBezTo>
                    <a:cubicBezTo>
                      <a:pt x="830040" y="111069"/>
                      <a:pt x="830201" y="111041"/>
                      <a:pt x="830354" y="111012"/>
                    </a:cubicBezTo>
                    <a:lnTo>
                      <a:pt x="929890" y="91962"/>
                    </a:lnTo>
                    <a:lnTo>
                      <a:pt x="935033" y="96153"/>
                    </a:lnTo>
                    <a:lnTo>
                      <a:pt x="732341" y="321038"/>
                    </a:lnTo>
                    <a:cubicBezTo>
                      <a:pt x="745010" y="320181"/>
                      <a:pt x="757773" y="319610"/>
                      <a:pt x="770441" y="319610"/>
                    </a:cubicBezTo>
                    <a:cubicBezTo>
                      <a:pt x="794559" y="319610"/>
                      <a:pt x="818648" y="321229"/>
                      <a:pt x="842546" y="324467"/>
                    </a:cubicBezTo>
                    <a:lnTo>
                      <a:pt x="1000185" y="149683"/>
                    </a:lnTo>
                    <a:lnTo>
                      <a:pt x="1001899" y="151017"/>
                    </a:lnTo>
                    <a:lnTo>
                      <a:pt x="987135" y="264650"/>
                    </a:lnTo>
                    <a:cubicBezTo>
                      <a:pt x="984449" y="283252"/>
                      <a:pt x="997156" y="300578"/>
                      <a:pt x="1015710" y="303607"/>
                    </a:cubicBezTo>
                    <a:cubicBezTo>
                      <a:pt x="1034274" y="306036"/>
                      <a:pt x="1051305" y="292959"/>
                      <a:pt x="1053734" y="274394"/>
                    </a:cubicBezTo>
                    <a:cubicBezTo>
                      <a:pt x="1053763" y="274194"/>
                      <a:pt x="1053791" y="273994"/>
                      <a:pt x="1053810" y="273794"/>
                    </a:cubicBezTo>
                    <a:lnTo>
                      <a:pt x="1084290" y="38431"/>
                    </a:lnTo>
                    <a:cubicBezTo>
                      <a:pt x="1085700" y="27945"/>
                      <a:pt x="1082309" y="17372"/>
                      <a:pt x="1075051" y="96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" name="フリーフォーム: 図形 61">
                <a:extLst>
                  <a:ext uri="{FF2B5EF4-FFF2-40B4-BE49-F238E27FC236}">
                    <a16:creationId xmlns:a16="http://schemas.microsoft.com/office/drawing/2014/main" id="{F608215A-F9C7-3818-8457-B07FD15E09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30376" y="4575429"/>
                <a:ext cx="33908" cy="51912"/>
              </a:xfrm>
              <a:custGeom>
                <a:avLst/>
                <a:gdLst>
                  <a:gd name="connsiteX0" fmla="*/ 33695 w 33908"/>
                  <a:gd name="connsiteY0" fmla="*/ 19767 h 51911"/>
                  <a:gd name="connsiteX1" fmla="*/ -214 w 33908"/>
                  <a:gd name="connsiteY1" fmla="*/ -330 h 51911"/>
                  <a:gd name="connsiteX2" fmla="*/ -214 w 33908"/>
                  <a:gd name="connsiteY2" fmla="*/ 39389 h 51911"/>
                  <a:gd name="connsiteX3" fmla="*/ -214 w 33908"/>
                  <a:gd name="connsiteY3" fmla="*/ 39389 h 51911"/>
                  <a:gd name="connsiteX4" fmla="*/ 2453 w 33908"/>
                  <a:gd name="connsiteY4" fmla="*/ 51581 h 51911"/>
                  <a:gd name="connsiteX5" fmla="*/ 20360 w 33908"/>
                  <a:gd name="connsiteY5" fmla="*/ 33198 h 51911"/>
                  <a:gd name="connsiteX6" fmla="*/ 20360 w 33908"/>
                  <a:gd name="connsiteY6" fmla="*/ 25101 h 51911"/>
                  <a:gd name="connsiteX7" fmla="*/ 24932 w 33908"/>
                  <a:gd name="connsiteY7" fmla="*/ 28531 h 5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908" h="51911">
                    <a:moveTo>
                      <a:pt x="33695" y="19767"/>
                    </a:moveTo>
                    <a:cubicBezTo>
                      <a:pt x="21579" y="14557"/>
                      <a:pt x="10177" y="7804"/>
                      <a:pt x="-214" y="-330"/>
                    </a:cubicBezTo>
                    <a:lnTo>
                      <a:pt x="-214" y="39389"/>
                    </a:lnTo>
                    <a:lnTo>
                      <a:pt x="-214" y="39389"/>
                    </a:lnTo>
                    <a:cubicBezTo>
                      <a:pt x="-129" y="43590"/>
                      <a:pt x="776" y="47733"/>
                      <a:pt x="2453" y="51581"/>
                    </a:cubicBezTo>
                    <a:lnTo>
                      <a:pt x="20360" y="33198"/>
                    </a:lnTo>
                    <a:lnTo>
                      <a:pt x="20360" y="25101"/>
                    </a:lnTo>
                    <a:cubicBezTo>
                      <a:pt x="21807" y="26340"/>
                      <a:pt x="23331" y="27492"/>
                      <a:pt x="24932" y="285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" name="フリーフォーム: 図形 62">
                <a:extLst>
                  <a:ext uri="{FF2B5EF4-FFF2-40B4-BE49-F238E27FC236}">
                    <a16:creationId xmlns:a16="http://schemas.microsoft.com/office/drawing/2014/main" id="{4E0BE3E9-697A-375B-827E-FD566DD3C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63834" y="4554759"/>
                <a:ext cx="196406" cy="133732"/>
              </a:xfrm>
              <a:custGeom>
                <a:avLst/>
                <a:gdLst>
                  <a:gd name="connsiteX0" fmla="*/ 196191 w 196405"/>
                  <a:gd name="connsiteY0" fmla="*/ 63106 h 133731"/>
                  <a:gd name="connsiteX1" fmla="*/ 196191 w 196405"/>
                  <a:gd name="connsiteY1" fmla="*/ 59963 h 133731"/>
                  <a:gd name="connsiteX2" fmla="*/ 196191 w 196405"/>
                  <a:gd name="connsiteY2" fmla="*/ 59963 h 133731"/>
                  <a:gd name="connsiteX3" fmla="*/ 196191 w 196405"/>
                  <a:gd name="connsiteY3" fmla="*/ 5099 h 133731"/>
                  <a:gd name="connsiteX4" fmla="*/ 195715 w 196405"/>
                  <a:gd name="connsiteY4" fmla="*/ -330 h 133731"/>
                  <a:gd name="connsiteX5" fmla="*/ -214 w 196405"/>
                  <a:gd name="connsiteY5" fmla="*/ 70727 h 133731"/>
                  <a:gd name="connsiteX6" fmla="*/ 73319 w 196405"/>
                  <a:gd name="connsiteY6" fmla="*/ 133401 h 133731"/>
                  <a:gd name="connsiteX7" fmla="*/ 196191 w 196405"/>
                  <a:gd name="connsiteY7" fmla="*/ 63106 h 133731"/>
                  <a:gd name="connsiteX8" fmla="*/ 170378 w 196405"/>
                  <a:gd name="connsiteY8" fmla="*/ 85014 h 133731"/>
                  <a:gd name="connsiteX9" fmla="*/ 148185 w 196405"/>
                  <a:gd name="connsiteY9" fmla="*/ 99492 h 133731"/>
                  <a:gd name="connsiteX10" fmla="*/ 148185 w 196405"/>
                  <a:gd name="connsiteY10" fmla="*/ 55963 h 133731"/>
                  <a:gd name="connsiteX11" fmla="*/ 170378 w 196405"/>
                  <a:gd name="connsiteY11" fmla="*/ 43675 h 13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405" h="133731">
                    <a:moveTo>
                      <a:pt x="196191" y="63106"/>
                    </a:moveTo>
                    <a:cubicBezTo>
                      <a:pt x="196191" y="62059"/>
                      <a:pt x="196191" y="61011"/>
                      <a:pt x="196191" y="59963"/>
                    </a:cubicBezTo>
                    <a:lnTo>
                      <a:pt x="196191" y="59963"/>
                    </a:lnTo>
                    <a:lnTo>
                      <a:pt x="196191" y="5099"/>
                    </a:lnTo>
                    <a:cubicBezTo>
                      <a:pt x="196172" y="3280"/>
                      <a:pt x="196020" y="1461"/>
                      <a:pt x="195715" y="-330"/>
                    </a:cubicBezTo>
                    <a:cubicBezTo>
                      <a:pt x="171426" y="42342"/>
                      <a:pt x="87225" y="66345"/>
                      <a:pt x="-214" y="70727"/>
                    </a:cubicBezTo>
                    <a:lnTo>
                      <a:pt x="73319" y="133401"/>
                    </a:lnTo>
                    <a:cubicBezTo>
                      <a:pt x="143708" y="120542"/>
                      <a:pt x="193048" y="94063"/>
                      <a:pt x="196191" y="63106"/>
                    </a:cubicBezTo>
                    <a:close/>
                    <a:moveTo>
                      <a:pt x="170378" y="85014"/>
                    </a:moveTo>
                    <a:cubicBezTo>
                      <a:pt x="163739" y="90919"/>
                      <a:pt x="156262" y="95796"/>
                      <a:pt x="148185" y="99492"/>
                    </a:cubicBezTo>
                    <a:lnTo>
                      <a:pt x="148185" y="55963"/>
                    </a:lnTo>
                    <a:cubicBezTo>
                      <a:pt x="156177" y="53038"/>
                      <a:pt x="163663" y="48895"/>
                      <a:pt x="170378" y="436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" name="フリーフォーム: 図形 63">
                <a:extLst>
                  <a:ext uri="{FF2B5EF4-FFF2-40B4-BE49-F238E27FC236}">
                    <a16:creationId xmlns:a16="http://schemas.microsoft.com/office/drawing/2014/main" id="{5233FFFC-C635-7E89-4988-22A22861EC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91146" y="4703159"/>
                <a:ext cx="149066" cy="78342"/>
              </a:xfrm>
              <a:custGeom>
                <a:avLst/>
                <a:gdLst>
                  <a:gd name="connsiteX0" fmla="*/ -214 w 149066"/>
                  <a:gd name="connsiteY0" fmla="*/ 56724 h 78342"/>
                  <a:gd name="connsiteX1" fmla="*/ 144566 w 149066"/>
                  <a:gd name="connsiteY1" fmla="*/ 77965 h 78342"/>
                  <a:gd name="connsiteX2" fmla="*/ 148852 w 149066"/>
                  <a:gd name="connsiteY2" fmla="*/ 77965 h 78342"/>
                  <a:gd name="connsiteX3" fmla="*/ 135041 w 149066"/>
                  <a:gd name="connsiteY3" fmla="*/ 66249 h 78342"/>
                  <a:gd name="connsiteX4" fmla="*/ 127135 w 149066"/>
                  <a:gd name="connsiteY4" fmla="*/ 66249 h 78342"/>
                  <a:gd name="connsiteX5" fmla="*/ 127135 w 149066"/>
                  <a:gd name="connsiteY5" fmla="*/ 59677 h 78342"/>
                  <a:gd name="connsiteX6" fmla="*/ 97703 w 149066"/>
                  <a:gd name="connsiteY6" fmla="*/ 34626 h 78342"/>
                  <a:gd name="connsiteX7" fmla="*/ 97703 w 149066"/>
                  <a:gd name="connsiteY7" fmla="*/ 64535 h 78342"/>
                  <a:gd name="connsiteX8" fmla="*/ 68175 w 149066"/>
                  <a:gd name="connsiteY8" fmla="*/ 61297 h 78342"/>
                  <a:gd name="connsiteX9" fmla="*/ 68175 w 149066"/>
                  <a:gd name="connsiteY9" fmla="*/ 19196 h 78342"/>
                  <a:gd name="connsiteX10" fmla="*/ 81510 w 149066"/>
                  <a:gd name="connsiteY10" fmla="*/ 20720 h 78342"/>
                  <a:gd name="connsiteX11" fmla="*/ 56745 w 149066"/>
                  <a:gd name="connsiteY11" fmla="*/ -330 h 78342"/>
                  <a:gd name="connsiteX12" fmla="*/ 56745 w 149066"/>
                  <a:gd name="connsiteY12" fmla="*/ -330 h 78342"/>
                  <a:gd name="connsiteX13" fmla="*/ 39124 w 149066"/>
                  <a:gd name="connsiteY13" fmla="*/ 17577 h 78342"/>
                  <a:gd name="connsiteX14" fmla="*/ 39124 w 149066"/>
                  <a:gd name="connsiteY14" fmla="*/ 56153 h 78342"/>
                  <a:gd name="connsiteX15" fmla="*/ 9596 w 149066"/>
                  <a:gd name="connsiteY15" fmla="*/ 48628 h 78342"/>
                  <a:gd name="connsiteX16" fmla="*/ 9596 w 149066"/>
                  <a:gd name="connsiteY16" fmla="*/ 47199 h 78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9066" h="78342">
                    <a:moveTo>
                      <a:pt x="-214" y="56724"/>
                    </a:moveTo>
                    <a:cubicBezTo>
                      <a:pt x="46601" y="71498"/>
                      <a:pt x="95483" y="78670"/>
                      <a:pt x="144566" y="77965"/>
                    </a:cubicBezTo>
                    <a:lnTo>
                      <a:pt x="148852" y="77965"/>
                    </a:lnTo>
                    <a:lnTo>
                      <a:pt x="135041" y="66249"/>
                    </a:lnTo>
                    <a:lnTo>
                      <a:pt x="127135" y="66249"/>
                    </a:lnTo>
                    <a:lnTo>
                      <a:pt x="127135" y="59677"/>
                    </a:lnTo>
                    <a:lnTo>
                      <a:pt x="97703" y="34626"/>
                    </a:lnTo>
                    <a:lnTo>
                      <a:pt x="97703" y="64535"/>
                    </a:lnTo>
                    <a:cubicBezTo>
                      <a:pt x="87606" y="63678"/>
                      <a:pt x="77700" y="62630"/>
                      <a:pt x="68175" y="61297"/>
                    </a:cubicBezTo>
                    <a:lnTo>
                      <a:pt x="68175" y="19196"/>
                    </a:lnTo>
                    <a:cubicBezTo>
                      <a:pt x="72461" y="19863"/>
                      <a:pt x="77033" y="20244"/>
                      <a:pt x="81510" y="20720"/>
                    </a:cubicBezTo>
                    <a:lnTo>
                      <a:pt x="56745" y="-330"/>
                    </a:lnTo>
                    <a:lnTo>
                      <a:pt x="56745" y="-330"/>
                    </a:lnTo>
                    <a:lnTo>
                      <a:pt x="39124" y="17577"/>
                    </a:lnTo>
                    <a:lnTo>
                      <a:pt x="39124" y="56153"/>
                    </a:lnTo>
                    <a:cubicBezTo>
                      <a:pt x="28742" y="53867"/>
                      <a:pt x="18836" y="51390"/>
                      <a:pt x="9596" y="48628"/>
                    </a:cubicBezTo>
                    <a:lnTo>
                      <a:pt x="9596" y="471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" name="フリーフォーム: 図形 64">
                <a:extLst>
                  <a:ext uri="{FF2B5EF4-FFF2-40B4-BE49-F238E27FC236}">
                    <a16:creationId xmlns:a16="http://schemas.microsoft.com/office/drawing/2014/main" id="{76B8A85C-70B8-03E2-ED29-728D526FCA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40854" y="4773263"/>
                <a:ext cx="292226" cy="94584"/>
              </a:xfrm>
              <a:custGeom>
                <a:avLst/>
                <a:gdLst>
                  <a:gd name="connsiteX0" fmla="*/ -214 w 292226"/>
                  <a:gd name="connsiteY0" fmla="*/ 38056 h 94584"/>
                  <a:gd name="connsiteX1" fmla="*/ 204383 w 292226"/>
                  <a:gd name="connsiteY1" fmla="*/ 94253 h 94584"/>
                  <a:gd name="connsiteX2" fmla="*/ 292013 w 292226"/>
                  <a:gd name="connsiteY2" fmla="*/ 87205 h 94584"/>
                  <a:gd name="connsiteX3" fmla="*/ 217718 w 292226"/>
                  <a:gd name="connsiteY3" fmla="*/ 23959 h 94584"/>
                  <a:gd name="connsiteX4" fmla="*/ 194858 w 292226"/>
                  <a:gd name="connsiteY4" fmla="*/ 24530 h 94584"/>
                  <a:gd name="connsiteX5" fmla="*/ 37600 w 292226"/>
                  <a:gd name="connsiteY5" fmla="*/ -330 h 94584"/>
                  <a:gd name="connsiteX6" fmla="*/ 28075 w 292226"/>
                  <a:gd name="connsiteY6" fmla="*/ 9195 h 94584"/>
                  <a:gd name="connsiteX7" fmla="*/ 39695 w 292226"/>
                  <a:gd name="connsiteY7" fmla="*/ 13862 h 94584"/>
                  <a:gd name="connsiteX8" fmla="*/ 39695 w 292226"/>
                  <a:gd name="connsiteY8" fmla="*/ 53296 h 94584"/>
                  <a:gd name="connsiteX9" fmla="*/ 10263 w 292226"/>
                  <a:gd name="connsiteY9" fmla="*/ 34246 h 94584"/>
                  <a:gd name="connsiteX10" fmla="*/ 10263 w 292226"/>
                  <a:gd name="connsiteY10" fmla="*/ 27388 h 94584"/>
                  <a:gd name="connsiteX11" fmla="*/ 187047 w 292226"/>
                  <a:gd name="connsiteY11" fmla="*/ 40437 h 94584"/>
                  <a:gd name="connsiteX12" fmla="*/ 204287 w 292226"/>
                  <a:gd name="connsiteY12" fmla="*/ 40437 h 94584"/>
                  <a:gd name="connsiteX13" fmla="*/ 216479 w 292226"/>
                  <a:gd name="connsiteY13" fmla="*/ 40437 h 94584"/>
                  <a:gd name="connsiteX14" fmla="*/ 216479 w 292226"/>
                  <a:gd name="connsiteY14" fmla="*/ 82252 h 94584"/>
                  <a:gd name="connsiteX15" fmla="*/ 204383 w 292226"/>
                  <a:gd name="connsiteY15" fmla="*/ 82252 h 94584"/>
                  <a:gd name="connsiteX16" fmla="*/ 187047 w 292226"/>
                  <a:gd name="connsiteY16" fmla="*/ 82252 h 94584"/>
                  <a:gd name="connsiteX17" fmla="*/ 128087 w 292226"/>
                  <a:gd name="connsiteY17" fmla="*/ 35293 h 94584"/>
                  <a:gd name="connsiteX18" fmla="*/ 157520 w 292226"/>
                  <a:gd name="connsiteY18" fmla="*/ 38722 h 94584"/>
                  <a:gd name="connsiteX19" fmla="*/ 157520 w 292226"/>
                  <a:gd name="connsiteY19" fmla="*/ 80632 h 94584"/>
                  <a:gd name="connsiteX20" fmla="*/ 128087 w 292226"/>
                  <a:gd name="connsiteY20" fmla="*/ 77299 h 94584"/>
                  <a:gd name="connsiteX21" fmla="*/ 69128 w 292226"/>
                  <a:gd name="connsiteY21" fmla="*/ 21863 h 94584"/>
                  <a:gd name="connsiteX22" fmla="*/ 98560 w 292226"/>
                  <a:gd name="connsiteY22" fmla="*/ 29769 h 94584"/>
                  <a:gd name="connsiteX23" fmla="*/ 98560 w 292226"/>
                  <a:gd name="connsiteY23" fmla="*/ 72346 h 94584"/>
                  <a:gd name="connsiteX24" fmla="*/ 69128 w 292226"/>
                  <a:gd name="connsiteY24" fmla="*/ 64821 h 94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2226" h="94584">
                    <a:moveTo>
                      <a:pt x="-214" y="38056"/>
                    </a:moveTo>
                    <a:cubicBezTo>
                      <a:pt x="27599" y="70631"/>
                      <a:pt x="108752" y="94253"/>
                      <a:pt x="204383" y="94253"/>
                    </a:cubicBezTo>
                    <a:cubicBezTo>
                      <a:pt x="233739" y="94310"/>
                      <a:pt x="263047" y="91948"/>
                      <a:pt x="292013" y="87205"/>
                    </a:cubicBezTo>
                    <a:lnTo>
                      <a:pt x="217718" y="23959"/>
                    </a:lnTo>
                    <a:cubicBezTo>
                      <a:pt x="210098" y="24340"/>
                      <a:pt x="202478" y="24530"/>
                      <a:pt x="194858" y="24530"/>
                    </a:cubicBezTo>
                    <a:cubicBezTo>
                      <a:pt x="141413" y="25197"/>
                      <a:pt x="88235" y="16796"/>
                      <a:pt x="37600" y="-330"/>
                    </a:cubicBezTo>
                    <a:lnTo>
                      <a:pt x="28075" y="9195"/>
                    </a:lnTo>
                    <a:cubicBezTo>
                      <a:pt x="31599" y="10814"/>
                      <a:pt x="35314" y="12338"/>
                      <a:pt x="39695" y="13862"/>
                    </a:cubicBezTo>
                    <a:lnTo>
                      <a:pt x="39695" y="53296"/>
                    </a:lnTo>
                    <a:cubicBezTo>
                      <a:pt x="28789" y="48819"/>
                      <a:pt x="18807" y="42361"/>
                      <a:pt x="10263" y="34246"/>
                    </a:cubicBezTo>
                    <a:lnTo>
                      <a:pt x="10263" y="27388"/>
                    </a:lnTo>
                    <a:close/>
                    <a:moveTo>
                      <a:pt x="187047" y="40437"/>
                    </a:moveTo>
                    <a:cubicBezTo>
                      <a:pt x="192762" y="40437"/>
                      <a:pt x="198477" y="40437"/>
                      <a:pt x="204287" y="40437"/>
                    </a:cubicBezTo>
                    <a:lnTo>
                      <a:pt x="216479" y="40437"/>
                    </a:lnTo>
                    <a:lnTo>
                      <a:pt x="216479" y="82252"/>
                    </a:lnTo>
                    <a:lnTo>
                      <a:pt x="204383" y="82252"/>
                    </a:lnTo>
                    <a:cubicBezTo>
                      <a:pt x="198572" y="82252"/>
                      <a:pt x="192762" y="82252"/>
                      <a:pt x="187047" y="82252"/>
                    </a:cubicBezTo>
                    <a:close/>
                    <a:moveTo>
                      <a:pt x="128087" y="35293"/>
                    </a:moveTo>
                    <a:cubicBezTo>
                      <a:pt x="137612" y="36627"/>
                      <a:pt x="147137" y="37865"/>
                      <a:pt x="157520" y="38722"/>
                    </a:cubicBezTo>
                    <a:lnTo>
                      <a:pt x="157520" y="80632"/>
                    </a:lnTo>
                    <a:cubicBezTo>
                      <a:pt x="147423" y="79775"/>
                      <a:pt x="137612" y="78632"/>
                      <a:pt x="128087" y="77299"/>
                    </a:cubicBezTo>
                    <a:close/>
                    <a:moveTo>
                      <a:pt x="69128" y="21863"/>
                    </a:moveTo>
                    <a:cubicBezTo>
                      <a:pt x="78653" y="24816"/>
                      <a:pt x="88178" y="27483"/>
                      <a:pt x="98560" y="29769"/>
                    </a:cubicBezTo>
                    <a:lnTo>
                      <a:pt x="98560" y="72346"/>
                    </a:lnTo>
                    <a:cubicBezTo>
                      <a:pt x="88178" y="70155"/>
                      <a:pt x="78367" y="67583"/>
                      <a:pt x="69128" y="648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" name="フリーフォーム: 図形 65">
                <a:extLst>
                  <a:ext uri="{FF2B5EF4-FFF2-40B4-BE49-F238E27FC236}">
                    <a16:creationId xmlns:a16="http://schemas.microsoft.com/office/drawing/2014/main" id="{F41E53FE-975E-4BF2-170C-11D066FEFA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20852" y="4823079"/>
                <a:ext cx="329280" cy="130784"/>
              </a:xfrm>
              <a:custGeom>
                <a:avLst/>
                <a:gdLst>
                  <a:gd name="connsiteX0" fmla="*/ 224385 w 329279"/>
                  <a:gd name="connsiteY0" fmla="*/ 60630 h 130784"/>
                  <a:gd name="connsiteX1" fmla="*/ 8453 w 329279"/>
                  <a:gd name="connsiteY1" fmla="*/ -330 h 130784"/>
                  <a:gd name="connsiteX2" fmla="*/ -214 w 329279"/>
                  <a:gd name="connsiteY2" fmla="*/ 8528 h 130784"/>
                  <a:gd name="connsiteX3" fmla="*/ -214 w 329279"/>
                  <a:gd name="connsiteY3" fmla="*/ 49390 h 130784"/>
                  <a:gd name="connsiteX4" fmla="*/ -214 w 329279"/>
                  <a:gd name="connsiteY4" fmla="*/ 49390 h 130784"/>
                  <a:gd name="connsiteX5" fmla="*/ 214765 w 329279"/>
                  <a:gd name="connsiteY5" fmla="*/ 130448 h 130784"/>
                  <a:gd name="connsiteX6" fmla="*/ 324207 w 329279"/>
                  <a:gd name="connsiteY6" fmla="*/ 119113 h 130784"/>
                  <a:gd name="connsiteX7" fmla="*/ 324207 w 329279"/>
                  <a:gd name="connsiteY7" fmla="*/ 96063 h 130784"/>
                  <a:gd name="connsiteX8" fmla="*/ 329065 w 329279"/>
                  <a:gd name="connsiteY8" fmla="*/ 84823 h 130784"/>
                  <a:gd name="connsiteX9" fmla="*/ 314968 w 329279"/>
                  <a:gd name="connsiteY9" fmla="*/ 53105 h 130784"/>
                  <a:gd name="connsiteX10" fmla="*/ 224385 w 329279"/>
                  <a:gd name="connsiteY10" fmla="*/ 60630 h 130784"/>
                  <a:gd name="connsiteX11" fmla="*/ 50078 w 329279"/>
                  <a:gd name="connsiteY11" fmla="*/ 89776 h 130784"/>
                  <a:gd name="connsiteX12" fmla="*/ 20550 w 329279"/>
                  <a:gd name="connsiteY12" fmla="*/ 70726 h 130784"/>
                  <a:gd name="connsiteX13" fmla="*/ 20550 w 329279"/>
                  <a:gd name="connsiteY13" fmla="*/ 27673 h 130784"/>
                  <a:gd name="connsiteX14" fmla="*/ 50078 w 329279"/>
                  <a:gd name="connsiteY14" fmla="*/ 46723 h 130784"/>
                  <a:gd name="connsiteX15" fmla="*/ 109037 w 329279"/>
                  <a:gd name="connsiteY15" fmla="*/ 108159 h 130784"/>
                  <a:gd name="connsiteX16" fmla="*/ 79510 w 329279"/>
                  <a:gd name="connsiteY16" fmla="*/ 100635 h 130784"/>
                  <a:gd name="connsiteX17" fmla="*/ 79510 w 329279"/>
                  <a:gd name="connsiteY17" fmla="*/ 57963 h 130784"/>
                  <a:gd name="connsiteX18" fmla="*/ 109037 w 329279"/>
                  <a:gd name="connsiteY18" fmla="*/ 65964 h 130784"/>
                  <a:gd name="connsiteX19" fmla="*/ 167997 w 329279"/>
                  <a:gd name="connsiteY19" fmla="*/ 116732 h 130784"/>
                  <a:gd name="connsiteX20" fmla="*/ 138470 w 329279"/>
                  <a:gd name="connsiteY20" fmla="*/ 113398 h 130784"/>
                  <a:gd name="connsiteX21" fmla="*/ 138470 w 329279"/>
                  <a:gd name="connsiteY21" fmla="*/ 71298 h 130784"/>
                  <a:gd name="connsiteX22" fmla="*/ 167997 w 329279"/>
                  <a:gd name="connsiteY22" fmla="*/ 74822 h 130784"/>
                  <a:gd name="connsiteX23" fmla="*/ 226957 w 329279"/>
                  <a:gd name="connsiteY23" fmla="*/ 118542 h 130784"/>
                  <a:gd name="connsiteX24" fmla="*/ 214860 w 329279"/>
                  <a:gd name="connsiteY24" fmla="*/ 118542 h 130784"/>
                  <a:gd name="connsiteX25" fmla="*/ 197429 w 329279"/>
                  <a:gd name="connsiteY25" fmla="*/ 118542 h 130784"/>
                  <a:gd name="connsiteX26" fmla="*/ 197429 w 329279"/>
                  <a:gd name="connsiteY26" fmla="*/ 76727 h 130784"/>
                  <a:gd name="connsiteX27" fmla="*/ 214765 w 329279"/>
                  <a:gd name="connsiteY27" fmla="*/ 76727 h 130784"/>
                  <a:gd name="connsiteX28" fmla="*/ 226957 w 329279"/>
                  <a:gd name="connsiteY28" fmla="*/ 76727 h 130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29279" h="130784">
                    <a:moveTo>
                      <a:pt x="224385" y="60630"/>
                    </a:moveTo>
                    <a:cubicBezTo>
                      <a:pt x="136279" y="60630"/>
                      <a:pt x="43982" y="39484"/>
                      <a:pt x="8453" y="-330"/>
                    </a:cubicBezTo>
                    <a:lnTo>
                      <a:pt x="-214" y="8528"/>
                    </a:lnTo>
                    <a:lnTo>
                      <a:pt x="-214" y="49390"/>
                    </a:lnTo>
                    <a:lnTo>
                      <a:pt x="-214" y="49390"/>
                    </a:lnTo>
                    <a:cubicBezTo>
                      <a:pt x="-214" y="94158"/>
                      <a:pt x="96083" y="130448"/>
                      <a:pt x="214765" y="130448"/>
                    </a:cubicBezTo>
                    <a:cubicBezTo>
                      <a:pt x="251551" y="130629"/>
                      <a:pt x="288241" y="126829"/>
                      <a:pt x="324207" y="119113"/>
                    </a:cubicBezTo>
                    <a:lnTo>
                      <a:pt x="324207" y="96063"/>
                    </a:lnTo>
                    <a:cubicBezTo>
                      <a:pt x="324226" y="91814"/>
                      <a:pt x="325979" y="87757"/>
                      <a:pt x="329065" y="84823"/>
                    </a:cubicBezTo>
                    <a:cubicBezTo>
                      <a:pt x="321007" y="76089"/>
                      <a:pt x="316044" y="64945"/>
                      <a:pt x="314968" y="53105"/>
                    </a:cubicBezTo>
                    <a:cubicBezTo>
                      <a:pt x="285040" y="58134"/>
                      <a:pt x="254732" y="60658"/>
                      <a:pt x="224385" y="60630"/>
                    </a:cubicBezTo>
                    <a:close/>
                    <a:moveTo>
                      <a:pt x="50078" y="89776"/>
                    </a:moveTo>
                    <a:cubicBezTo>
                      <a:pt x="39181" y="85233"/>
                      <a:pt x="29180" y="78784"/>
                      <a:pt x="20550" y="70726"/>
                    </a:cubicBezTo>
                    <a:lnTo>
                      <a:pt x="20550" y="27673"/>
                    </a:lnTo>
                    <a:cubicBezTo>
                      <a:pt x="29447" y="35379"/>
                      <a:pt x="39391" y="41789"/>
                      <a:pt x="50078" y="46723"/>
                    </a:cubicBezTo>
                    <a:close/>
                    <a:moveTo>
                      <a:pt x="109037" y="108159"/>
                    </a:moveTo>
                    <a:cubicBezTo>
                      <a:pt x="98655" y="105969"/>
                      <a:pt x="88749" y="103492"/>
                      <a:pt x="79510" y="100635"/>
                    </a:cubicBezTo>
                    <a:lnTo>
                      <a:pt x="79510" y="57963"/>
                    </a:lnTo>
                    <a:cubicBezTo>
                      <a:pt x="89035" y="60915"/>
                      <a:pt x="98560" y="63582"/>
                      <a:pt x="109037" y="65964"/>
                    </a:cubicBezTo>
                    <a:close/>
                    <a:moveTo>
                      <a:pt x="167997" y="116732"/>
                    </a:moveTo>
                    <a:cubicBezTo>
                      <a:pt x="157901" y="115875"/>
                      <a:pt x="147995" y="114732"/>
                      <a:pt x="138470" y="113398"/>
                    </a:cubicBezTo>
                    <a:lnTo>
                      <a:pt x="138470" y="71298"/>
                    </a:lnTo>
                    <a:cubicBezTo>
                      <a:pt x="147995" y="72822"/>
                      <a:pt x="157520" y="73965"/>
                      <a:pt x="167997" y="74822"/>
                    </a:cubicBezTo>
                    <a:close/>
                    <a:moveTo>
                      <a:pt x="226957" y="118542"/>
                    </a:moveTo>
                    <a:lnTo>
                      <a:pt x="214860" y="118542"/>
                    </a:lnTo>
                    <a:cubicBezTo>
                      <a:pt x="208955" y="118542"/>
                      <a:pt x="203240" y="118542"/>
                      <a:pt x="197429" y="118542"/>
                    </a:cubicBezTo>
                    <a:lnTo>
                      <a:pt x="197429" y="76727"/>
                    </a:lnTo>
                    <a:cubicBezTo>
                      <a:pt x="203144" y="76727"/>
                      <a:pt x="208955" y="76727"/>
                      <a:pt x="214765" y="76727"/>
                    </a:cubicBezTo>
                    <a:lnTo>
                      <a:pt x="226957" y="7672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" name="フリーフォーム: 図形 66">
                <a:extLst>
                  <a:ext uri="{FF2B5EF4-FFF2-40B4-BE49-F238E27FC236}">
                    <a16:creationId xmlns:a16="http://schemas.microsoft.com/office/drawing/2014/main" id="{73DD946D-BF70-A992-A5B2-3254EFA74D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60894" y="4898611"/>
                <a:ext cx="429672" cy="141542"/>
              </a:xfrm>
              <a:custGeom>
                <a:avLst/>
                <a:gdLst>
                  <a:gd name="connsiteX0" fmla="*/ 205335 w 429672"/>
                  <a:gd name="connsiteY0" fmla="*/ 71393 h 141541"/>
                  <a:gd name="connsiteX1" fmla="*/ -214 w 429672"/>
                  <a:gd name="connsiteY1" fmla="*/ 20530 h 141541"/>
                  <a:gd name="connsiteX2" fmla="*/ -214 w 429672"/>
                  <a:gd name="connsiteY2" fmla="*/ 60154 h 141541"/>
                  <a:gd name="connsiteX3" fmla="*/ -214 w 429672"/>
                  <a:gd name="connsiteY3" fmla="*/ 60154 h 141541"/>
                  <a:gd name="connsiteX4" fmla="*/ 214670 w 429672"/>
                  <a:gd name="connsiteY4" fmla="*/ 141211 h 141541"/>
                  <a:gd name="connsiteX5" fmla="*/ 429458 w 429672"/>
                  <a:gd name="connsiteY5" fmla="*/ 63297 h 141541"/>
                  <a:gd name="connsiteX6" fmla="*/ 429458 w 429672"/>
                  <a:gd name="connsiteY6" fmla="*/ 60154 h 141541"/>
                  <a:gd name="connsiteX7" fmla="*/ 429458 w 429672"/>
                  <a:gd name="connsiteY7" fmla="*/ 60154 h 141541"/>
                  <a:gd name="connsiteX8" fmla="*/ 429458 w 429672"/>
                  <a:gd name="connsiteY8" fmla="*/ 5099 h 141541"/>
                  <a:gd name="connsiteX9" fmla="*/ 428887 w 429672"/>
                  <a:gd name="connsiteY9" fmla="*/ -330 h 141541"/>
                  <a:gd name="connsiteX10" fmla="*/ 205335 w 429672"/>
                  <a:gd name="connsiteY10" fmla="*/ 71393 h 141541"/>
                  <a:gd name="connsiteX11" fmla="*/ 49697 w 429672"/>
                  <a:gd name="connsiteY11" fmla="*/ 100540 h 141541"/>
                  <a:gd name="connsiteX12" fmla="*/ 20264 w 429672"/>
                  <a:gd name="connsiteY12" fmla="*/ 81490 h 141541"/>
                  <a:gd name="connsiteX13" fmla="*/ 20264 w 429672"/>
                  <a:gd name="connsiteY13" fmla="*/ 46057 h 141541"/>
                  <a:gd name="connsiteX14" fmla="*/ 49697 w 429672"/>
                  <a:gd name="connsiteY14" fmla="*/ 61297 h 141541"/>
                  <a:gd name="connsiteX15" fmla="*/ 108752 w 429672"/>
                  <a:gd name="connsiteY15" fmla="*/ 118923 h 141541"/>
                  <a:gd name="connsiteX16" fmla="*/ 79224 w 429672"/>
                  <a:gd name="connsiteY16" fmla="*/ 111398 h 141541"/>
                  <a:gd name="connsiteX17" fmla="*/ 79224 w 429672"/>
                  <a:gd name="connsiteY17" fmla="*/ 68821 h 141541"/>
                  <a:gd name="connsiteX18" fmla="*/ 108752 w 429672"/>
                  <a:gd name="connsiteY18" fmla="*/ 76727 h 141541"/>
                  <a:gd name="connsiteX19" fmla="*/ 167616 w 429672"/>
                  <a:gd name="connsiteY19" fmla="*/ 127495 h 141541"/>
                  <a:gd name="connsiteX20" fmla="*/ 138184 w 429672"/>
                  <a:gd name="connsiteY20" fmla="*/ 124162 h 141541"/>
                  <a:gd name="connsiteX21" fmla="*/ 138184 w 429672"/>
                  <a:gd name="connsiteY21" fmla="*/ 82156 h 141541"/>
                  <a:gd name="connsiteX22" fmla="*/ 167616 w 429672"/>
                  <a:gd name="connsiteY22" fmla="*/ 85585 h 141541"/>
                  <a:gd name="connsiteX23" fmla="*/ 226671 w 429672"/>
                  <a:gd name="connsiteY23" fmla="*/ 129305 h 141541"/>
                  <a:gd name="connsiteX24" fmla="*/ 214479 w 429672"/>
                  <a:gd name="connsiteY24" fmla="*/ 129305 h 141541"/>
                  <a:gd name="connsiteX25" fmla="*/ 197144 w 429672"/>
                  <a:gd name="connsiteY25" fmla="*/ 129305 h 141541"/>
                  <a:gd name="connsiteX26" fmla="*/ 197144 w 429672"/>
                  <a:gd name="connsiteY26" fmla="*/ 87490 h 141541"/>
                  <a:gd name="connsiteX27" fmla="*/ 214479 w 429672"/>
                  <a:gd name="connsiteY27" fmla="*/ 87490 h 141541"/>
                  <a:gd name="connsiteX28" fmla="*/ 226671 w 429672"/>
                  <a:gd name="connsiteY28" fmla="*/ 87490 h 141541"/>
                  <a:gd name="connsiteX29" fmla="*/ 403550 w 429672"/>
                  <a:gd name="connsiteY29" fmla="*/ 85109 h 141541"/>
                  <a:gd name="connsiteX30" fmla="*/ 381357 w 429672"/>
                  <a:gd name="connsiteY30" fmla="*/ 99682 h 141541"/>
                  <a:gd name="connsiteX31" fmla="*/ 381357 w 429672"/>
                  <a:gd name="connsiteY31" fmla="*/ 56153 h 141541"/>
                  <a:gd name="connsiteX32" fmla="*/ 403550 w 429672"/>
                  <a:gd name="connsiteY32" fmla="*/ 43866 h 14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29672" h="141541">
                    <a:moveTo>
                      <a:pt x="205335" y="71393"/>
                    </a:moveTo>
                    <a:cubicBezTo>
                      <a:pt x="124849" y="71393"/>
                      <a:pt x="40838" y="53772"/>
                      <a:pt x="-214" y="20530"/>
                    </a:cubicBezTo>
                    <a:lnTo>
                      <a:pt x="-214" y="60154"/>
                    </a:lnTo>
                    <a:lnTo>
                      <a:pt x="-214" y="60154"/>
                    </a:lnTo>
                    <a:cubicBezTo>
                      <a:pt x="-214" y="104921"/>
                      <a:pt x="96083" y="141211"/>
                      <a:pt x="214670" y="141211"/>
                    </a:cubicBezTo>
                    <a:cubicBezTo>
                      <a:pt x="330589" y="141211"/>
                      <a:pt x="425077" y="106636"/>
                      <a:pt x="429458" y="63297"/>
                    </a:cubicBezTo>
                    <a:cubicBezTo>
                      <a:pt x="429458" y="62249"/>
                      <a:pt x="429458" y="61201"/>
                      <a:pt x="429458" y="60154"/>
                    </a:cubicBezTo>
                    <a:lnTo>
                      <a:pt x="429458" y="60154"/>
                    </a:lnTo>
                    <a:lnTo>
                      <a:pt x="429458" y="5099"/>
                    </a:lnTo>
                    <a:cubicBezTo>
                      <a:pt x="429458" y="3270"/>
                      <a:pt x="429268" y="1451"/>
                      <a:pt x="428887" y="-330"/>
                    </a:cubicBezTo>
                    <a:cubicBezTo>
                      <a:pt x="402598" y="46819"/>
                      <a:pt x="302204" y="71393"/>
                      <a:pt x="205335" y="71393"/>
                    </a:cubicBezTo>
                    <a:close/>
                    <a:moveTo>
                      <a:pt x="49697" y="100540"/>
                    </a:moveTo>
                    <a:cubicBezTo>
                      <a:pt x="38791" y="96063"/>
                      <a:pt x="28808" y="89605"/>
                      <a:pt x="20264" y="81490"/>
                    </a:cubicBezTo>
                    <a:lnTo>
                      <a:pt x="20264" y="46057"/>
                    </a:lnTo>
                    <a:cubicBezTo>
                      <a:pt x="29113" y="52819"/>
                      <a:pt x="39067" y="57972"/>
                      <a:pt x="49697" y="61297"/>
                    </a:cubicBezTo>
                    <a:close/>
                    <a:moveTo>
                      <a:pt x="108752" y="118923"/>
                    </a:moveTo>
                    <a:cubicBezTo>
                      <a:pt x="98274" y="116732"/>
                      <a:pt x="88463" y="114256"/>
                      <a:pt x="79224" y="111398"/>
                    </a:cubicBezTo>
                    <a:lnTo>
                      <a:pt x="79224" y="68821"/>
                    </a:lnTo>
                    <a:cubicBezTo>
                      <a:pt x="88749" y="71774"/>
                      <a:pt x="98274" y="74441"/>
                      <a:pt x="108752" y="76727"/>
                    </a:cubicBezTo>
                    <a:close/>
                    <a:moveTo>
                      <a:pt x="167616" y="127495"/>
                    </a:moveTo>
                    <a:cubicBezTo>
                      <a:pt x="157520" y="126638"/>
                      <a:pt x="147709" y="125590"/>
                      <a:pt x="138184" y="124162"/>
                    </a:cubicBezTo>
                    <a:lnTo>
                      <a:pt x="138184" y="82156"/>
                    </a:lnTo>
                    <a:cubicBezTo>
                      <a:pt x="147709" y="83557"/>
                      <a:pt x="157520" y="84700"/>
                      <a:pt x="167616" y="85585"/>
                    </a:cubicBezTo>
                    <a:close/>
                    <a:moveTo>
                      <a:pt x="226671" y="129305"/>
                    </a:moveTo>
                    <a:lnTo>
                      <a:pt x="214479" y="129305"/>
                    </a:lnTo>
                    <a:cubicBezTo>
                      <a:pt x="208669" y="129305"/>
                      <a:pt x="202858" y="129305"/>
                      <a:pt x="197144" y="129305"/>
                    </a:cubicBezTo>
                    <a:lnTo>
                      <a:pt x="197144" y="87490"/>
                    </a:lnTo>
                    <a:cubicBezTo>
                      <a:pt x="202858" y="87490"/>
                      <a:pt x="208669" y="87490"/>
                      <a:pt x="214479" y="87490"/>
                    </a:cubicBezTo>
                    <a:lnTo>
                      <a:pt x="226671" y="87490"/>
                    </a:lnTo>
                    <a:close/>
                    <a:moveTo>
                      <a:pt x="403550" y="85109"/>
                    </a:moveTo>
                    <a:cubicBezTo>
                      <a:pt x="396921" y="91053"/>
                      <a:pt x="389444" y="95968"/>
                      <a:pt x="381357" y="99682"/>
                    </a:cubicBezTo>
                    <a:lnTo>
                      <a:pt x="381357" y="56153"/>
                    </a:lnTo>
                    <a:cubicBezTo>
                      <a:pt x="389301" y="53134"/>
                      <a:pt x="396778" y="48990"/>
                      <a:pt x="403550" y="438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" name="フリーフォーム: 図形 67">
                <a:extLst>
                  <a:ext uri="{FF2B5EF4-FFF2-40B4-BE49-F238E27FC236}">
                    <a16:creationId xmlns:a16="http://schemas.microsoft.com/office/drawing/2014/main" id="{CEE20912-31EB-297F-490E-5BB3655162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50988" y="4812505"/>
                <a:ext cx="430244" cy="141542"/>
              </a:xfrm>
              <a:custGeom>
                <a:avLst/>
                <a:gdLst>
                  <a:gd name="connsiteX0" fmla="*/ 357 w 430244"/>
                  <a:gd name="connsiteY0" fmla="*/ 60154 h 141541"/>
                  <a:gd name="connsiteX1" fmla="*/ 215241 w 430244"/>
                  <a:gd name="connsiteY1" fmla="*/ 141211 h 141541"/>
                  <a:gd name="connsiteX2" fmla="*/ 430030 w 430244"/>
                  <a:gd name="connsiteY2" fmla="*/ 63392 h 141541"/>
                  <a:gd name="connsiteX3" fmla="*/ 430030 w 430244"/>
                  <a:gd name="connsiteY3" fmla="*/ 60154 h 141541"/>
                  <a:gd name="connsiteX4" fmla="*/ 430030 w 430244"/>
                  <a:gd name="connsiteY4" fmla="*/ 60154 h 141541"/>
                  <a:gd name="connsiteX5" fmla="*/ 430030 w 430244"/>
                  <a:gd name="connsiteY5" fmla="*/ 20911 h 141541"/>
                  <a:gd name="connsiteX6" fmla="*/ 224480 w 430244"/>
                  <a:gd name="connsiteY6" fmla="*/ 71584 h 141541"/>
                  <a:gd name="connsiteX7" fmla="*/ 357 w 430244"/>
                  <a:gd name="connsiteY7" fmla="*/ -330 h 141541"/>
                  <a:gd name="connsiteX8" fmla="*/ -214 w 430244"/>
                  <a:gd name="connsiteY8" fmla="*/ 5575 h 141541"/>
                  <a:gd name="connsiteX9" fmla="*/ -214 w 430244"/>
                  <a:gd name="connsiteY9" fmla="*/ 7099 h 141541"/>
                  <a:gd name="connsiteX10" fmla="*/ -214 w 430244"/>
                  <a:gd name="connsiteY10" fmla="*/ 60344 h 141541"/>
                  <a:gd name="connsiteX11" fmla="*/ 382024 w 430244"/>
                  <a:gd name="connsiteY11" fmla="*/ 63011 h 141541"/>
                  <a:gd name="connsiteX12" fmla="*/ 404217 w 430244"/>
                  <a:gd name="connsiteY12" fmla="*/ 53486 h 141541"/>
                  <a:gd name="connsiteX13" fmla="*/ 404217 w 430244"/>
                  <a:gd name="connsiteY13" fmla="*/ 85585 h 141541"/>
                  <a:gd name="connsiteX14" fmla="*/ 382024 w 430244"/>
                  <a:gd name="connsiteY14" fmla="*/ 100159 h 141541"/>
                  <a:gd name="connsiteX15" fmla="*/ 197906 w 430244"/>
                  <a:gd name="connsiteY15" fmla="*/ 87395 h 141541"/>
                  <a:gd name="connsiteX16" fmla="*/ 215146 w 430244"/>
                  <a:gd name="connsiteY16" fmla="*/ 87395 h 141541"/>
                  <a:gd name="connsiteX17" fmla="*/ 227338 w 430244"/>
                  <a:gd name="connsiteY17" fmla="*/ 87395 h 141541"/>
                  <a:gd name="connsiteX18" fmla="*/ 227338 w 430244"/>
                  <a:gd name="connsiteY18" fmla="*/ 129210 h 141541"/>
                  <a:gd name="connsiteX19" fmla="*/ 215241 w 430244"/>
                  <a:gd name="connsiteY19" fmla="*/ 129210 h 141541"/>
                  <a:gd name="connsiteX20" fmla="*/ 197906 w 430244"/>
                  <a:gd name="connsiteY20" fmla="*/ 129210 h 141541"/>
                  <a:gd name="connsiteX21" fmla="*/ 138946 w 430244"/>
                  <a:gd name="connsiteY21" fmla="*/ 82252 h 141541"/>
                  <a:gd name="connsiteX22" fmla="*/ 168378 w 430244"/>
                  <a:gd name="connsiteY22" fmla="*/ 85681 h 141541"/>
                  <a:gd name="connsiteX23" fmla="*/ 168378 w 430244"/>
                  <a:gd name="connsiteY23" fmla="*/ 127591 h 141541"/>
                  <a:gd name="connsiteX24" fmla="*/ 138946 w 430244"/>
                  <a:gd name="connsiteY24" fmla="*/ 124257 h 141541"/>
                  <a:gd name="connsiteX25" fmla="*/ 79986 w 430244"/>
                  <a:gd name="connsiteY25" fmla="*/ 68917 h 141541"/>
                  <a:gd name="connsiteX26" fmla="*/ 109419 w 430244"/>
                  <a:gd name="connsiteY26" fmla="*/ 76727 h 141541"/>
                  <a:gd name="connsiteX27" fmla="*/ 109419 w 430244"/>
                  <a:gd name="connsiteY27" fmla="*/ 118828 h 141541"/>
                  <a:gd name="connsiteX28" fmla="*/ 79986 w 430244"/>
                  <a:gd name="connsiteY28" fmla="*/ 111303 h 141541"/>
                  <a:gd name="connsiteX29" fmla="*/ 21503 w 430244"/>
                  <a:gd name="connsiteY29" fmla="*/ 38341 h 141541"/>
                  <a:gd name="connsiteX30" fmla="*/ 50935 w 430244"/>
                  <a:gd name="connsiteY30" fmla="*/ 57391 h 141541"/>
                  <a:gd name="connsiteX31" fmla="*/ 50935 w 430244"/>
                  <a:gd name="connsiteY31" fmla="*/ 100730 h 141541"/>
                  <a:gd name="connsiteX32" fmla="*/ 21503 w 430244"/>
                  <a:gd name="connsiteY32" fmla="*/ 81680 h 14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30244" h="141541">
                    <a:moveTo>
                      <a:pt x="357" y="60154"/>
                    </a:moveTo>
                    <a:cubicBezTo>
                      <a:pt x="357" y="104921"/>
                      <a:pt x="96655" y="141211"/>
                      <a:pt x="215241" y="141211"/>
                    </a:cubicBezTo>
                    <a:cubicBezTo>
                      <a:pt x="331161" y="141211"/>
                      <a:pt x="425648" y="106636"/>
                      <a:pt x="430030" y="63392"/>
                    </a:cubicBezTo>
                    <a:cubicBezTo>
                      <a:pt x="430030" y="62344"/>
                      <a:pt x="430030" y="61297"/>
                      <a:pt x="430030" y="60154"/>
                    </a:cubicBezTo>
                    <a:lnTo>
                      <a:pt x="430030" y="60154"/>
                    </a:lnTo>
                    <a:lnTo>
                      <a:pt x="430030" y="20911"/>
                    </a:lnTo>
                    <a:cubicBezTo>
                      <a:pt x="389168" y="54248"/>
                      <a:pt x="305633" y="71584"/>
                      <a:pt x="224480" y="71584"/>
                    </a:cubicBezTo>
                    <a:cubicBezTo>
                      <a:pt x="128564" y="71584"/>
                      <a:pt x="27503" y="46533"/>
                      <a:pt x="357" y="-330"/>
                    </a:cubicBezTo>
                    <a:cubicBezTo>
                      <a:pt x="24" y="1623"/>
                      <a:pt x="-167" y="3594"/>
                      <a:pt x="-214" y="5575"/>
                    </a:cubicBezTo>
                    <a:cubicBezTo>
                      <a:pt x="-214" y="5575"/>
                      <a:pt x="-214" y="6528"/>
                      <a:pt x="-214" y="7099"/>
                    </a:cubicBezTo>
                    <a:lnTo>
                      <a:pt x="-214" y="60344"/>
                    </a:lnTo>
                    <a:close/>
                    <a:moveTo>
                      <a:pt x="382024" y="63011"/>
                    </a:moveTo>
                    <a:cubicBezTo>
                      <a:pt x="389682" y="60497"/>
                      <a:pt x="397111" y="57306"/>
                      <a:pt x="404217" y="53486"/>
                    </a:cubicBezTo>
                    <a:lnTo>
                      <a:pt x="404217" y="85585"/>
                    </a:lnTo>
                    <a:cubicBezTo>
                      <a:pt x="397559" y="91491"/>
                      <a:pt x="390082" y="96396"/>
                      <a:pt x="382024" y="100159"/>
                    </a:cubicBezTo>
                    <a:close/>
                    <a:moveTo>
                      <a:pt x="197906" y="87395"/>
                    </a:moveTo>
                    <a:cubicBezTo>
                      <a:pt x="203621" y="87395"/>
                      <a:pt x="209336" y="87395"/>
                      <a:pt x="215146" y="87395"/>
                    </a:cubicBezTo>
                    <a:lnTo>
                      <a:pt x="227338" y="87395"/>
                    </a:lnTo>
                    <a:lnTo>
                      <a:pt x="227338" y="129210"/>
                    </a:lnTo>
                    <a:lnTo>
                      <a:pt x="215241" y="129210"/>
                    </a:lnTo>
                    <a:cubicBezTo>
                      <a:pt x="209431" y="129210"/>
                      <a:pt x="203621" y="129210"/>
                      <a:pt x="197906" y="129210"/>
                    </a:cubicBezTo>
                    <a:close/>
                    <a:moveTo>
                      <a:pt x="138946" y="82252"/>
                    </a:moveTo>
                    <a:cubicBezTo>
                      <a:pt x="148471" y="83585"/>
                      <a:pt x="157996" y="84823"/>
                      <a:pt x="168378" y="85681"/>
                    </a:cubicBezTo>
                    <a:lnTo>
                      <a:pt x="168378" y="127591"/>
                    </a:lnTo>
                    <a:cubicBezTo>
                      <a:pt x="158282" y="126733"/>
                      <a:pt x="148471" y="125590"/>
                      <a:pt x="138946" y="124257"/>
                    </a:cubicBezTo>
                    <a:close/>
                    <a:moveTo>
                      <a:pt x="79986" y="68917"/>
                    </a:moveTo>
                    <a:cubicBezTo>
                      <a:pt x="89511" y="71774"/>
                      <a:pt x="99036" y="74441"/>
                      <a:pt x="109419" y="76727"/>
                    </a:cubicBezTo>
                    <a:lnTo>
                      <a:pt x="109419" y="118828"/>
                    </a:lnTo>
                    <a:cubicBezTo>
                      <a:pt x="99036" y="116637"/>
                      <a:pt x="89130" y="114160"/>
                      <a:pt x="79986" y="111303"/>
                    </a:cubicBezTo>
                    <a:close/>
                    <a:moveTo>
                      <a:pt x="21503" y="38341"/>
                    </a:moveTo>
                    <a:cubicBezTo>
                      <a:pt x="30351" y="46066"/>
                      <a:pt x="40267" y="52486"/>
                      <a:pt x="50935" y="57391"/>
                    </a:cubicBezTo>
                    <a:lnTo>
                      <a:pt x="50935" y="100730"/>
                    </a:lnTo>
                    <a:cubicBezTo>
                      <a:pt x="40029" y="96253"/>
                      <a:pt x="30047" y="89795"/>
                      <a:pt x="21503" y="816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フリーフォーム: 図形 68">
                <a:extLst>
                  <a:ext uri="{FF2B5EF4-FFF2-40B4-BE49-F238E27FC236}">
                    <a16:creationId xmlns:a16="http://schemas.microsoft.com/office/drawing/2014/main" id="{D18BE88F-5782-6D0A-604A-B10FF4FA55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51274" y="4984147"/>
                <a:ext cx="429672" cy="141828"/>
              </a:xfrm>
              <a:custGeom>
                <a:avLst/>
                <a:gdLst>
                  <a:gd name="connsiteX0" fmla="*/ 357 w 429672"/>
                  <a:gd name="connsiteY0" fmla="*/ -330 h 141827"/>
                  <a:gd name="connsiteX1" fmla="*/ -214 w 429672"/>
                  <a:gd name="connsiteY1" fmla="*/ 5671 h 141827"/>
                  <a:gd name="connsiteX2" fmla="*/ -214 w 429672"/>
                  <a:gd name="connsiteY2" fmla="*/ 7099 h 141827"/>
                  <a:gd name="connsiteX3" fmla="*/ -214 w 429672"/>
                  <a:gd name="connsiteY3" fmla="*/ 60439 h 141827"/>
                  <a:gd name="connsiteX4" fmla="*/ -214 w 429672"/>
                  <a:gd name="connsiteY4" fmla="*/ 60439 h 141827"/>
                  <a:gd name="connsiteX5" fmla="*/ 214670 w 429672"/>
                  <a:gd name="connsiteY5" fmla="*/ 141497 h 141827"/>
                  <a:gd name="connsiteX6" fmla="*/ 429458 w 429672"/>
                  <a:gd name="connsiteY6" fmla="*/ 63582 h 141827"/>
                  <a:gd name="connsiteX7" fmla="*/ 429458 w 429672"/>
                  <a:gd name="connsiteY7" fmla="*/ 60439 h 141827"/>
                  <a:gd name="connsiteX8" fmla="*/ 429458 w 429672"/>
                  <a:gd name="connsiteY8" fmla="*/ 60439 h 141827"/>
                  <a:gd name="connsiteX9" fmla="*/ 429458 w 429672"/>
                  <a:gd name="connsiteY9" fmla="*/ 21196 h 141827"/>
                  <a:gd name="connsiteX10" fmla="*/ 223909 w 429672"/>
                  <a:gd name="connsiteY10" fmla="*/ 71774 h 141827"/>
                  <a:gd name="connsiteX11" fmla="*/ 357 w 429672"/>
                  <a:gd name="connsiteY11" fmla="*/ -330 h 141827"/>
                  <a:gd name="connsiteX12" fmla="*/ 49792 w 429672"/>
                  <a:gd name="connsiteY12" fmla="*/ 100730 h 141827"/>
                  <a:gd name="connsiteX13" fmla="*/ 20360 w 429672"/>
                  <a:gd name="connsiteY13" fmla="*/ 81680 h 141827"/>
                  <a:gd name="connsiteX14" fmla="*/ 20360 w 429672"/>
                  <a:gd name="connsiteY14" fmla="*/ 38722 h 141827"/>
                  <a:gd name="connsiteX15" fmla="*/ 49792 w 429672"/>
                  <a:gd name="connsiteY15" fmla="*/ 57772 h 141827"/>
                  <a:gd name="connsiteX16" fmla="*/ 108752 w 429672"/>
                  <a:gd name="connsiteY16" fmla="*/ 119208 h 141827"/>
                  <a:gd name="connsiteX17" fmla="*/ 79319 w 429672"/>
                  <a:gd name="connsiteY17" fmla="*/ 111589 h 141827"/>
                  <a:gd name="connsiteX18" fmla="*/ 79319 w 429672"/>
                  <a:gd name="connsiteY18" fmla="*/ 69012 h 141827"/>
                  <a:gd name="connsiteX19" fmla="*/ 108752 w 429672"/>
                  <a:gd name="connsiteY19" fmla="*/ 76917 h 141827"/>
                  <a:gd name="connsiteX20" fmla="*/ 167711 w 429672"/>
                  <a:gd name="connsiteY20" fmla="*/ 127686 h 141827"/>
                  <a:gd name="connsiteX21" fmla="*/ 138279 w 429672"/>
                  <a:gd name="connsiteY21" fmla="*/ 124352 h 141827"/>
                  <a:gd name="connsiteX22" fmla="*/ 138279 w 429672"/>
                  <a:gd name="connsiteY22" fmla="*/ 82347 h 141827"/>
                  <a:gd name="connsiteX23" fmla="*/ 167711 w 429672"/>
                  <a:gd name="connsiteY23" fmla="*/ 85776 h 141827"/>
                  <a:gd name="connsiteX24" fmla="*/ 381357 w 429672"/>
                  <a:gd name="connsiteY24" fmla="*/ 63201 h 141827"/>
                  <a:gd name="connsiteX25" fmla="*/ 403551 w 429672"/>
                  <a:gd name="connsiteY25" fmla="*/ 53200 h 141827"/>
                  <a:gd name="connsiteX26" fmla="*/ 403551 w 429672"/>
                  <a:gd name="connsiteY26" fmla="*/ 85395 h 141827"/>
                  <a:gd name="connsiteX27" fmla="*/ 381357 w 429672"/>
                  <a:gd name="connsiteY27" fmla="*/ 99873 h 141827"/>
                  <a:gd name="connsiteX28" fmla="*/ 226671 w 429672"/>
                  <a:gd name="connsiteY28" fmla="*/ 129876 h 141827"/>
                  <a:gd name="connsiteX29" fmla="*/ 214574 w 429672"/>
                  <a:gd name="connsiteY29" fmla="*/ 129876 h 141827"/>
                  <a:gd name="connsiteX30" fmla="*/ 197239 w 429672"/>
                  <a:gd name="connsiteY30" fmla="*/ 129876 h 141827"/>
                  <a:gd name="connsiteX31" fmla="*/ 197239 w 429672"/>
                  <a:gd name="connsiteY31" fmla="*/ 88157 h 141827"/>
                  <a:gd name="connsiteX32" fmla="*/ 214479 w 429672"/>
                  <a:gd name="connsiteY32" fmla="*/ 88157 h 141827"/>
                  <a:gd name="connsiteX33" fmla="*/ 226671 w 429672"/>
                  <a:gd name="connsiteY33" fmla="*/ 88157 h 14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29672" h="141827">
                    <a:moveTo>
                      <a:pt x="357" y="-330"/>
                    </a:moveTo>
                    <a:cubicBezTo>
                      <a:pt x="24" y="1651"/>
                      <a:pt x="-167" y="3661"/>
                      <a:pt x="-214" y="5671"/>
                    </a:cubicBezTo>
                    <a:cubicBezTo>
                      <a:pt x="-214" y="6147"/>
                      <a:pt x="-214" y="6623"/>
                      <a:pt x="-214" y="7099"/>
                    </a:cubicBezTo>
                    <a:lnTo>
                      <a:pt x="-214" y="60439"/>
                    </a:lnTo>
                    <a:lnTo>
                      <a:pt x="-214" y="60439"/>
                    </a:lnTo>
                    <a:cubicBezTo>
                      <a:pt x="-214" y="105207"/>
                      <a:pt x="96083" y="141497"/>
                      <a:pt x="214670" y="141497"/>
                    </a:cubicBezTo>
                    <a:cubicBezTo>
                      <a:pt x="330589" y="141497"/>
                      <a:pt x="425077" y="106921"/>
                      <a:pt x="429458" y="63582"/>
                    </a:cubicBezTo>
                    <a:cubicBezTo>
                      <a:pt x="429458" y="62535"/>
                      <a:pt x="429458" y="61487"/>
                      <a:pt x="429458" y="60439"/>
                    </a:cubicBezTo>
                    <a:lnTo>
                      <a:pt x="429458" y="60439"/>
                    </a:lnTo>
                    <a:lnTo>
                      <a:pt x="429458" y="21196"/>
                    </a:lnTo>
                    <a:cubicBezTo>
                      <a:pt x="388596" y="54534"/>
                      <a:pt x="305062" y="71774"/>
                      <a:pt x="223909" y="71774"/>
                    </a:cubicBezTo>
                    <a:cubicBezTo>
                      <a:pt x="128564" y="71583"/>
                      <a:pt x="27503" y="46533"/>
                      <a:pt x="357" y="-330"/>
                    </a:cubicBezTo>
                    <a:close/>
                    <a:moveTo>
                      <a:pt x="49792" y="100730"/>
                    </a:moveTo>
                    <a:cubicBezTo>
                      <a:pt x="38886" y="96253"/>
                      <a:pt x="28904" y="89795"/>
                      <a:pt x="20360" y="81680"/>
                    </a:cubicBezTo>
                    <a:lnTo>
                      <a:pt x="20360" y="38722"/>
                    </a:lnTo>
                    <a:cubicBezTo>
                      <a:pt x="29208" y="46447"/>
                      <a:pt x="39114" y="52867"/>
                      <a:pt x="49792" y="57772"/>
                    </a:cubicBezTo>
                    <a:close/>
                    <a:moveTo>
                      <a:pt x="108752" y="119208"/>
                    </a:moveTo>
                    <a:cubicBezTo>
                      <a:pt x="98369" y="116923"/>
                      <a:pt x="88463" y="114446"/>
                      <a:pt x="79319" y="111589"/>
                    </a:cubicBezTo>
                    <a:lnTo>
                      <a:pt x="79319" y="69012"/>
                    </a:lnTo>
                    <a:cubicBezTo>
                      <a:pt x="88844" y="71965"/>
                      <a:pt x="98369" y="74632"/>
                      <a:pt x="108752" y="76917"/>
                    </a:cubicBezTo>
                    <a:close/>
                    <a:moveTo>
                      <a:pt x="167711" y="127686"/>
                    </a:moveTo>
                    <a:cubicBezTo>
                      <a:pt x="157615" y="126828"/>
                      <a:pt x="147804" y="125781"/>
                      <a:pt x="138279" y="124352"/>
                    </a:cubicBezTo>
                    <a:lnTo>
                      <a:pt x="138279" y="82347"/>
                    </a:lnTo>
                    <a:cubicBezTo>
                      <a:pt x="147804" y="83775"/>
                      <a:pt x="157329" y="84918"/>
                      <a:pt x="167711" y="85776"/>
                    </a:cubicBezTo>
                    <a:close/>
                    <a:moveTo>
                      <a:pt x="381357" y="63201"/>
                    </a:moveTo>
                    <a:cubicBezTo>
                      <a:pt x="389053" y="60572"/>
                      <a:pt x="396483" y="57220"/>
                      <a:pt x="403551" y="53200"/>
                    </a:cubicBezTo>
                    <a:lnTo>
                      <a:pt x="403551" y="85395"/>
                    </a:lnTo>
                    <a:cubicBezTo>
                      <a:pt x="396911" y="91300"/>
                      <a:pt x="389434" y="96177"/>
                      <a:pt x="381357" y="99873"/>
                    </a:cubicBezTo>
                    <a:close/>
                    <a:moveTo>
                      <a:pt x="226671" y="129876"/>
                    </a:moveTo>
                    <a:lnTo>
                      <a:pt x="214574" y="129876"/>
                    </a:lnTo>
                    <a:cubicBezTo>
                      <a:pt x="208764" y="129876"/>
                      <a:pt x="202954" y="129876"/>
                      <a:pt x="197239" y="129876"/>
                    </a:cubicBezTo>
                    <a:lnTo>
                      <a:pt x="197239" y="88157"/>
                    </a:lnTo>
                    <a:cubicBezTo>
                      <a:pt x="202954" y="88157"/>
                      <a:pt x="208669" y="88157"/>
                      <a:pt x="214479" y="88157"/>
                    </a:cubicBezTo>
                    <a:lnTo>
                      <a:pt x="226671" y="881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フリーフォーム: 図形 69">
                <a:extLst>
                  <a:ext uri="{FF2B5EF4-FFF2-40B4-BE49-F238E27FC236}">
                    <a16:creationId xmlns:a16="http://schemas.microsoft.com/office/drawing/2014/main" id="{69237335-39E9-3465-B8CF-F083D7EEDB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60894" y="4648771"/>
                <a:ext cx="429676" cy="219360"/>
              </a:xfrm>
              <a:custGeom>
                <a:avLst/>
                <a:gdLst>
                  <a:gd name="connsiteX0" fmla="*/ 214860 w 429675"/>
                  <a:gd name="connsiteY0" fmla="*/ -330 h 219360"/>
                  <a:gd name="connsiteX1" fmla="*/ -214 w 429675"/>
                  <a:gd name="connsiteY1" fmla="*/ 82728 h 219360"/>
                  <a:gd name="connsiteX2" fmla="*/ -214 w 429675"/>
                  <a:gd name="connsiteY2" fmla="*/ 137973 h 219360"/>
                  <a:gd name="connsiteX3" fmla="*/ -214 w 429675"/>
                  <a:gd name="connsiteY3" fmla="*/ 137973 h 219360"/>
                  <a:gd name="connsiteX4" fmla="*/ 214670 w 429675"/>
                  <a:gd name="connsiteY4" fmla="*/ 219031 h 219360"/>
                  <a:gd name="connsiteX5" fmla="*/ 429458 w 429675"/>
                  <a:gd name="connsiteY5" fmla="*/ 141116 h 219360"/>
                  <a:gd name="connsiteX6" fmla="*/ 429458 w 429675"/>
                  <a:gd name="connsiteY6" fmla="*/ 137973 h 219360"/>
                  <a:gd name="connsiteX7" fmla="*/ 429458 w 429675"/>
                  <a:gd name="connsiteY7" fmla="*/ 137973 h 219360"/>
                  <a:gd name="connsiteX8" fmla="*/ 429458 w 429675"/>
                  <a:gd name="connsiteY8" fmla="*/ 82537 h 219360"/>
                  <a:gd name="connsiteX9" fmla="*/ 214860 w 429675"/>
                  <a:gd name="connsiteY9" fmla="*/ -330 h 219360"/>
                  <a:gd name="connsiteX10" fmla="*/ 214860 w 429675"/>
                  <a:gd name="connsiteY10" fmla="*/ 14719 h 219360"/>
                  <a:gd name="connsiteX11" fmla="*/ 400598 w 429675"/>
                  <a:gd name="connsiteY11" fmla="*/ 80918 h 219360"/>
                  <a:gd name="connsiteX12" fmla="*/ 214860 w 429675"/>
                  <a:gd name="connsiteY12" fmla="*/ 147593 h 219360"/>
                  <a:gd name="connsiteX13" fmla="*/ 29218 w 429675"/>
                  <a:gd name="connsiteY13" fmla="*/ 80918 h 219360"/>
                  <a:gd name="connsiteX14" fmla="*/ 214860 w 429675"/>
                  <a:gd name="connsiteY14" fmla="*/ 14719 h 219360"/>
                  <a:gd name="connsiteX15" fmla="*/ 49697 w 429675"/>
                  <a:gd name="connsiteY15" fmla="*/ 178359 h 219360"/>
                  <a:gd name="connsiteX16" fmla="*/ 20264 w 429675"/>
                  <a:gd name="connsiteY16" fmla="*/ 159309 h 219360"/>
                  <a:gd name="connsiteX17" fmla="*/ 20264 w 429675"/>
                  <a:gd name="connsiteY17" fmla="*/ 116351 h 219360"/>
                  <a:gd name="connsiteX18" fmla="*/ 49697 w 429675"/>
                  <a:gd name="connsiteY18" fmla="*/ 135401 h 219360"/>
                  <a:gd name="connsiteX19" fmla="*/ 108752 w 429675"/>
                  <a:gd name="connsiteY19" fmla="*/ 196742 h 219360"/>
                  <a:gd name="connsiteX20" fmla="*/ 79224 w 429675"/>
                  <a:gd name="connsiteY20" fmla="*/ 189218 h 219360"/>
                  <a:gd name="connsiteX21" fmla="*/ 79224 w 429675"/>
                  <a:gd name="connsiteY21" fmla="*/ 146545 h 219360"/>
                  <a:gd name="connsiteX22" fmla="*/ 108752 w 429675"/>
                  <a:gd name="connsiteY22" fmla="*/ 154451 h 219360"/>
                  <a:gd name="connsiteX23" fmla="*/ 167616 w 429675"/>
                  <a:gd name="connsiteY23" fmla="*/ 205219 h 219360"/>
                  <a:gd name="connsiteX24" fmla="*/ 138184 w 429675"/>
                  <a:gd name="connsiteY24" fmla="*/ 201886 h 219360"/>
                  <a:gd name="connsiteX25" fmla="*/ 138184 w 429675"/>
                  <a:gd name="connsiteY25" fmla="*/ 159880 h 219360"/>
                  <a:gd name="connsiteX26" fmla="*/ 167616 w 429675"/>
                  <a:gd name="connsiteY26" fmla="*/ 163310 h 219360"/>
                  <a:gd name="connsiteX27" fmla="*/ 226671 w 429675"/>
                  <a:gd name="connsiteY27" fmla="*/ 207124 h 219360"/>
                  <a:gd name="connsiteX28" fmla="*/ 214479 w 429675"/>
                  <a:gd name="connsiteY28" fmla="*/ 207124 h 219360"/>
                  <a:gd name="connsiteX29" fmla="*/ 197144 w 429675"/>
                  <a:gd name="connsiteY29" fmla="*/ 207124 h 219360"/>
                  <a:gd name="connsiteX30" fmla="*/ 197144 w 429675"/>
                  <a:gd name="connsiteY30" fmla="*/ 165310 h 219360"/>
                  <a:gd name="connsiteX31" fmla="*/ 214479 w 429675"/>
                  <a:gd name="connsiteY31" fmla="*/ 165310 h 219360"/>
                  <a:gd name="connsiteX32" fmla="*/ 226671 w 429675"/>
                  <a:gd name="connsiteY32" fmla="*/ 165310 h 219360"/>
                  <a:gd name="connsiteX33" fmla="*/ 403550 w 429675"/>
                  <a:gd name="connsiteY33" fmla="*/ 162928 h 219360"/>
                  <a:gd name="connsiteX34" fmla="*/ 381357 w 429675"/>
                  <a:gd name="connsiteY34" fmla="*/ 177406 h 219360"/>
                  <a:gd name="connsiteX35" fmla="*/ 381357 w 429675"/>
                  <a:gd name="connsiteY35" fmla="*/ 133877 h 219360"/>
                  <a:gd name="connsiteX36" fmla="*/ 403550 w 429675"/>
                  <a:gd name="connsiteY36" fmla="*/ 120352 h 21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29675" h="219360">
                    <a:moveTo>
                      <a:pt x="214860" y="-330"/>
                    </a:moveTo>
                    <a:cubicBezTo>
                      <a:pt x="96179" y="-330"/>
                      <a:pt x="-214" y="36913"/>
                      <a:pt x="-214" y="82728"/>
                    </a:cubicBezTo>
                    <a:lnTo>
                      <a:pt x="-214" y="137973"/>
                    </a:lnTo>
                    <a:lnTo>
                      <a:pt x="-214" y="137973"/>
                    </a:lnTo>
                    <a:cubicBezTo>
                      <a:pt x="-214" y="182740"/>
                      <a:pt x="96083" y="219031"/>
                      <a:pt x="214670" y="219031"/>
                    </a:cubicBezTo>
                    <a:cubicBezTo>
                      <a:pt x="330589" y="219031"/>
                      <a:pt x="425077" y="184455"/>
                      <a:pt x="429458" y="141116"/>
                    </a:cubicBezTo>
                    <a:cubicBezTo>
                      <a:pt x="429458" y="140069"/>
                      <a:pt x="429458" y="139021"/>
                      <a:pt x="429458" y="137973"/>
                    </a:cubicBezTo>
                    <a:lnTo>
                      <a:pt x="429458" y="137973"/>
                    </a:lnTo>
                    <a:lnTo>
                      <a:pt x="429458" y="82537"/>
                    </a:lnTo>
                    <a:cubicBezTo>
                      <a:pt x="430030" y="36913"/>
                      <a:pt x="333732" y="-330"/>
                      <a:pt x="214860" y="-330"/>
                    </a:cubicBezTo>
                    <a:close/>
                    <a:moveTo>
                      <a:pt x="214860" y="14719"/>
                    </a:moveTo>
                    <a:cubicBezTo>
                      <a:pt x="317444" y="14719"/>
                      <a:pt x="400598" y="44437"/>
                      <a:pt x="400598" y="80918"/>
                    </a:cubicBezTo>
                    <a:cubicBezTo>
                      <a:pt x="400598" y="117399"/>
                      <a:pt x="317444" y="147593"/>
                      <a:pt x="214860" y="147593"/>
                    </a:cubicBezTo>
                    <a:cubicBezTo>
                      <a:pt x="112276" y="147593"/>
                      <a:pt x="29218" y="117970"/>
                      <a:pt x="29218" y="80918"/>
                    </a:cubicBezTo>
                    <a:cubicBezTo>
                      <a:pt x="29218" y="43866"/>
                      <a:pt x="112371" y="14719"/>
                      <a:pt x="214860" y="14719"/>
                    </a:cubicBezTo>
                    <a:close/>
                    <a:moveTo>
                      <a:pt x="49697" y="178359"/>
                    </a:moveTo>
                    <a:cubicBezTo>
                      <a:pt x="38791" y="173882"/>
                      <a:pt x="28808" y="167424"/>
                      <a:pt x="20264" y="159309"/>
                    </a:cubicBezTo>
                    <a:lnTo>
                      <a:pt x="20264" y="116351"/>
                    </a:lnTo>
                    <a:cubicBezTo>
                      <a:pt x="29132" y="124047"/>
                      <a:pt x="39048" y="130458"/>
                      <a:pt x="49697" y="135401"/>
                    </a:cubicBezTo>
                    <a:close/>
                    <a:moveTo>
                      <a:pt x="108752" y="196742"/>
                    </a:moveTo>
                    <a:cubicBezTo>
                      <a:pt x="98274" y="194552"/>
                      <a:pt x="88463" y="191980"/>
                      <a:pt x="79224" y="189218"/>
                    </a:cubicBezTo>
                    <a:lnTo>
                      <a:pt x="79224" y="146545"/>
                    </a:lnTo>
                    <a:cubicBezTo>
                      <a:pt x="88749" y="149498"/>
                      <a:pt x="98274" y="152165"/>
                      <a:pt x="108752" y="154451"/>
                    </a:cubicBezTo>
                    <a:close/>
                    <a:moveTo>
                      <a:pt x="167616" y="205219"/>
                    </a:moveTo>
                    <a:cubicBezTo>
                      <a:pt x="157520" y="204457"/>
                      <a:pt x="147709" y="203314"/>
                      <a:pt x="138184" y="201886"/>
                    </a:cubicBezTo>
                    <a:lnTo>
                      <a:pt x="138184" y="159880"/>
                    </a:lnTo>
                    <a:cubicBezTo>
                      <a:pt x="147709" y="161281"/>
                      <a:pt x="157520" y="162424"/>
                      <a:pt x="167616" y="163310"/>
                    </a:cubicBezTo>
                    <a:close/>
                    <a:moveTo>
                      <a:pt x="226671" y="207124"/>
                    </a:moveTo>
                    <a:lnTo>
                      <a:pt x="214479" y="207124"/>
                    </a:lnTo>
                    <a:cubicBezTo>
                      <a:pt x="208669" y="207124"/>
                      <a:pt x="202858" y="207124"/>
                      <a:pt x="197144" y="207124"/>
                    </a:cubicBezTo>
                    <a:lnTo>
                      <a:pt x="197144" y="165310"/>
                    </a:lnTo>
                    <a:cubicBezTo>
                      <a:pt x="202858" y="165310"/>
                      <a:pt x="208669" y="165310"/>
                      <a:pt x="214479" y="165310"/>
                    </a:cubicBezTo>
                    <a:lnTo>
                      <a:pt x="226671" y="165310"/>
                    </a:lnTo>
                    <a:close/>
                    <a:moveTo>
                      <a:pt x="403550" y="162928"/>
                    </a:moveTo>
                    <a:cubicBezTo>
                      <a:pt x="396892" y="168805"/>
                      <a:pt x="389415" y="173682"/>
                      <a:pt x="381357" y="177406"/>
                    </a:cubicBezTo>
                    <a:lnTo>
                      <a:pt x="381357" y="133877"/>
                    </a:lnTo>
                    <a:cubicBezTo>
                      <a:pt x="389187" y="130115"/>
                      <a:pt x="396616" y="125581"/>
                      <a:pt x="403550" y="120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フリーフォーム: 図形 70">
                <a:extLst>
                  <a:ext uri="{FF2B5EF4-FFF2-40B4-BE49-F238E27FC236}">
                    <a16:creationId xmlns:a16="http://schemas.microsoft.com/office/drawing/2014/main" id="{640A1C31-5D54-D79C-70FF-A912D6353A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92066" y="4740115"/>
                <a:ext cx="32006" cy="28098"/>
              </a:xfrm>
              <a:custGeom>
                <a:avLst/>
                <a:gdLst>
                  <a:gd name="connsiteX0" fmla="*/ 13502 w 32006"/>
                  <a:gd name="connsiteY0" fmla="*/ 2432 h 28098"/>
                  <a:gd name="connsiteX1" fmla="*/ -214 w 32006"/>
                  <a:gd name="connsiteY1" fmla="*/ -330 h 28098"/>
                  <a:gd name="connsiteX2" fmla="*/ -214 w 32006"/>
                  <a:gd name="connsiteY2" fmla="*/ 27768 h 28098"/>
                  <a:gd name="connsiteX3" fmla="*/ 22169 w 32006"/>
                  <a:gd name="connsiteY3" fmla="*/ 24340 h 28098"/>
                  <a:gd name="connsiteX4" fmla="*/ 28456 w 32006"/>
                  <a:gd name="connsiteY4" fmla="*/ 9290 h 28098"/>
                  <a:gd name="connsiteX5" fmla="*/ 13502 w 32006"/>
                  <a:gd name="connsiteY5" fmla="*/ 2432 h 2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006" h="28098">
                    <a:moveTo>
                      <a:pt x="13502" y="2432"/>
                    </a:moveTo>
                    <a:lnTo>
                      <a:pt x="-214" y="-330"/>
                    </a:lnTo>
                    <a:lnTo>
                      <a:pt x="-214" y="27768"/>
                    </a:lnTo>
                    <a:cubicBezTo>
                      <a:pt x="7377" y="27711"/>
                      <a:pt x="14911" y="26549"/>
                      <a:pt x="22169" y="24340"/>
                    </a:cubicBezTo>
                    <a:cubicBezTo>
                      <a:pt x="31694" y="21006"/>
                      <a:pt x="34838" y="14815"/>
                      <a:pt x="28456" y="9290"/>
                    </a:cubicBezTo>
                    <a:cubicBezTo>
                      <a:pt x="24170" y="5708"/>
                      <a:pt x="19007" y="3337"/>
                      <a:pt x="13502" y="2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" name="フリーフォーム: 図形 71">
                <a:extLst>
                  <a:ext uri="{FF2B5EF4-FFF2-40B4-BE49-F238E27FC236}">
                    <a16:creationId xmlns:a16="http://schemas.microsoft.com/office/drawing/2014/main" id="{602B9F34-163E-5362-C286-3CDA6C424C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30148" y="4692109"/>
                <a:ext cx="32676" cy="28004"/>
              </a:xfrm>
              <a:custGeom>
                <a:avLst/>
                <a:gdLst>
                  <a:gd name="connsiteX0" fmla="*/ 4268 w 32675"/>
                  <a:gd name="connsiteY0" fmla="*/ 19291 h 28003"/>
                  <a:gd name="connsiteX1" fmla="*/ 26746 w 32675"/>
                  <a:gd name="connsiteY1" fmla="*/ 26530 h 28003"/>
                  <a:gd name="connsiteX2" fmla="*/ 32462 w 32675"/>
                  <a:gd name="connsiteY2" fmla="*/ 27673 h 28003"/>
                  <a:gd name="connsiteX3" fmla="*/ 32462 w 32675"/>
                  <a:gd name="connsiteY3" fmla="*/ -330 h 28003"/>
                  <a:gd name="connsiteX4" fmla="*/ 8078 w 32675"/>
                  <a:gd name="connsiteY4" fmla="*/ 4147 h 28003"/>
                  <a:gd name="connsiteX5" fmla="*/ 4268 w 32675"/>
                  <a:gd name="connsiteY5" fmla="*/ 19291 h 28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75" h="28003">
                    <a:moveTo>
                      <a:pt x="4268" y="19291"/>
                    </a:moveTo>
                    <a:cubicBezTo>
                      <a:pt x="11202" y="23187"/>
                      <a:pt x="18841" y="25644"/>
                      <a:pt x="26746" y="26530"/>
                    </a:cubicBezTo>
                    <a:lnTo>
                      <a:pt x="32462" y="27673"/>
                    </a:lnTo>
                    <a:lnTo>
                      <a:pt x="32462" y="-330"/>
                    </a:lnTo>
                    <a:cubicBezTo>
                      <a:pt x="24156" y="-35"/>
                      <a:pt x="15945" y="1470"/>
                      <a:pt x="8078" y="4147"/>
                    </a:cubicBezTo>
                    <a:cubicBezTo>
                      <a:pt x="-1257" y="7575"/>
                      <a:pt x="-2971" y="14529"/>
                      <a:pt x="4268" y="19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フリーフォーム: 図形 72">
                <a:extLst>
                  <a:ext uri="{FF2B5EF4-FFF2-40B4-BE49-F238E27FC236}">
                    <a16:creationId xmlns:a16="http://schemas.microsoft.com/office/drawing/2014/main" id="{0B163605-51C1-C6C5-1E92-57834B7184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90326" y="4663821"/>
                <a:ext cx="371380" cy="132874"/>
              </a:xfrm>
              <a:custGeom>
                <a:avLst/>
                <a:gdLst>
                  <a:gd name="connsiteX0" fmla="*/ 185428 w 371379"/>
                  <a:gd name="connsiteY0" fmla="*/ -330 h 132873"/>
                  <a:gd name="connsiteX1" fmla="*/ -214 w 371379"/>
                  <a:gd name="connsiteY1" fmla="*/ 65868 h 132873"/>
                  <a:gd name="connsiteX2" fmla="*/ 185428 w 371379"/>
                  <a:gd name="connsiteY2" fmla="*/ 132543 h 132873"/>
                  <a:gd name="connsiteX3" fmla="*/ 371165 w 371379"/>
                  <a:gd name="connsiteY3" fmla="*/ 65868 h 132873"/>
                  <a:gd name="connsiteX4" fmla="*/ 185428 w 371379"/>
                  <a:gd name="connsiteY4" fmla="*/ -330 h 132873"/>
                  <a:gd name="connsiteX5" fmla="*/ 242578 w 371379"/>
                  <a:gd name="connsiteY5" fmla="*/ 107588 h 132873"/>
                  <a:gd name="connsiteX6" fmla="*/ 201239 w 371379"/>
                  <a:gd name="connsiteY6" fmla="*/ 115113 h 132873"/>
                  <a:gd name="connsiteX7" fmla="*/ 201239 w 371379"/>
                  <a:gd name="connsiteY7" fmla="*/ 122828 h 132873"/>
                  <a:gd name="connsiteX8" fmla="*/ 195810 w 371379"/>
                  <a:gd name="connsiteY8" fmla="*/ 125209 h 132873"/>
                  <a:gd name="connsiteX9" fmla="*/ 176760 w 371379"/>
                  <a:gd name="connsiteY9" fmla="*/ 125209 h 132873"/>
                  <a:gd name="connsiteX10" fmla="*/ 171331 w 371379"/>
                  <a:gd name="connsiteY10" fmla="*/ 122828 h 132873"/>
                  <a:gd name="connsiteX11" fmla="*/ 171331 w 371379"/>
                  <a:gd name="connsiteY11" fmla="*/ 115113 h 132873"/>
                  <a:gd name="connsiteX12" fmla="*/ 109514 w 371379"/>
                  <a:gd name="connsiteY12" fmla="*/ 101397 h 132873"/>
                  <a:gd name="connsiteX13" fmla="*/ 133421 w 371379"/>
                  <a:gd name="connsiteY13" fmla="*/ 93491 h 132873"/>
                  <a:gd name="connsiteX14" fmla="*/ 134945 w 371379"/>
                  <a:gd name="connsiteY14" fmla="*/ 94348 h 132873"/>
                  <a:gd name="connsiteX15" fmla="*/ 135993 w 371379"/>
                  <a:gd name="connsiteY15" fmla="*/ 94920 h 132873"/>
                  <a:gd name="connsiteX16" fmla="*/ 138660 w 371379"/>
                  <a:gd name="connsiteY16" fmla="*/ 95967 h 132873"/>
                  <a:gd name="connsiteX17" fmla="*/ 160853 w 371379"/>
                  <a:gd name="connsiteY17" fmla="*/ 101682 h 132873"/>
                  <a:gd name="connsiteX18" fmla="*/ 171331 w 371379"/>
                  <a:gd name="connsiteY18" fmla="*/ 103016 h 132873"/>
                  <a:gd name="connsiteX19" fmla="*/ 171331 w 371379"/>
                  <a:gd name="connsiteY19" fmla="*/ 70155 h 132873"/>
                  <a:gd name="connsiteX20" fmla="*/ 137136 w 371379"/>
                  <a:gd name="connsiteY20" fmla="*/ 63106 h 132873"/>
                  <a:gd name="connsiteX21" fmla="*/ 115705 w 371379"/>
                  <a:gd name="connsiteY21" fmla="*/ 53581 h 132873"/>
                  <a:gd name="connsiteX22" fmla="*/ 128087 w 371379"/>
                  <a:gd name="connsiteY22" fmla="*/ 26245 h 132873"/>
                  <a:gd name="connsiteX23" fmla="*/ 171331 w 371379"/>
                  <a:gd name="connsiteY23" fmla="*/ 17482 h 132873"/>
                  <a:gd name="connsiteX24" fmla="*/ 171331 w 371379"/>
                  <a:gd name="connsiteY24" fmla="*/ 9957 h 132873"/>
                  <a:gd name="connsiteX25" fmla="*/ 176760 w 371379"/>
                  <a:gd name="connsiteY25" fmla="*/ 7575 h 132873"/>
                  <a:gd name="connsiteX26" fmla="*/ 195810 w 371379"/>
                  <a:gd name="connsiteY26" fmla="*/ 7575 h 132873"/>
                  <a:gd name="connsiteX27" fmla="*/ 201239 w 371379"/>
                  <a:gd name="connsiteY27" fmla="*/ 9957 h 132873"/>
                  <a:gd name="connsiteX28" fmla="*/ 201239 w 371379"/>
                  <a:gd name="connsiteY28" fmla="*/ 17196 h 132873"/>
                  <a:gd name="connsiteX29" fmla="*/ 217146 w 371379"/>
                  <a:gd name="connsiteY29" fmla="*/ 18529 h 132873"/>
                  <a:gd name="connsiteX30" fmla="*/ 260675 w 371379"/>
                  <a:gd name="connsiteY30" fmla="*/ 31198 h 132873"/>
                  <a:gd name="connsiteX31" fmla="*/ 236672 w 371379"/>
                  <a:gd name="connsiteY31" fmla="*/ 39103 h 132873"/>
                  <a:gd name="connsiteX32" fmla="*/ 235244 w 371379"/>
                  <a:gd name="connsiteY32" fmla="*/ 38151 h 132873"/>
                  <a:gd name="connsiteX33" fmla="*/ 235244 w 371379"/>
                  <a:gd name="connsiteY33" fmla="*/ 38151 h 132873"/>
                  <a:gd name="connsiteX34" fmla="*/ 234386 w 371379"/>
                  <a:gd name="connsiteY34" fmla="*/ 38151 h 132873"/>
                  <a:gd name="connsiteX35" fmla="*/ 231719 w 371379"/>
                  <a:gd name="connsiteY35" fmla="*/ 37103 h 132873"/>
                  <a:gd name="connsiteX36" fmla="*/ 209145 w 371379"/>
                  <a:gd name="connsiteY36" fmla="*/ 30816 h 132873"/>
                  <a:gd name="connsiteX37" fmla="*/ 201430 w 371379"/>
                  <a:gd name="connsiteY37" fmla="*/ 29864 h 132873"/>
                  <a:gd name="connsiteX38" fmla="*/ 201430 w 371379"/>
                  <a:gd name="connsiteY38" fmla="*/ 62821 h 132873"/>
                  <a:gd name="connsiteX39" fmla="*/ 259342 w 371379"/>
                  <a:gd name="connsiteY39" fmla="*/ 81871 h 132873"/>
                  <a:gd name="connsiteX40" fmla="*/ 242197 w 371379"/>
                  <a:gd name="connsiteY40" fmla="*/ 107588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71379" h="132873">
                    <a:moveTo>
                      <a:pt x="185428" y="-330"/>
                    </a:moveTo>
                    <a:cubicBezTo>
                      <a:pt x="82939" y="-330"/>
                      <a:pt x="-214" y="29388"/>
                      <a:pt x="-214" y="65868"/>
                    </a:cubicBezTo>
                    <a:cubicBezTo>
                      <a:pt x="-214" y="102349"/>
                      <a:pt x="82939" y="132543"/>
                      <a:pt x="185428" y="132543"/>
                    </a:cubicBezTo>
                    <a:cubicBezTo>
                      <a:pt x="287917" y="132543"/>
                      <a:pt x="371165" y="102921"/>
                      <a:pt x="371165" y="65868"/>
                    </a:cubicBezTo>
                    <a:cubicBezTo>
                      <a:pt x="371165" y="28816"/>
                      <a:pt x="288012" y="-330"/>
                      <a:pt x="185428" y="-330"/>
                    </a:cubicBezTo>
                    <a:close/>
                    <a:moveTo>
                      <a:pt x="242578" y="107588"/>
                    </a:moveTo>
                    <a:cubicBezTo>
                      <a:pt x="229233" y="112084"/>
                      <a:pt x="215308" y="114617"/>
                      <a:pt x="201239" y="115113"/>
                    </a:cubicBezTo>
                    <a:lnTo>
                      <a:pt x="201239" y="122828"/>
                    </a:lnTo>
                    <a:cubicBezTo>
                      <a:pt x="201239" y="124162"/>
                      <a:pt x="198763" y="125209"/>
                      <a:pt x="195810" y="125209"/>
                    </a:cubicBezTo>
                    <a:lnTo>
                      <a:pt x="176760" y="125209"/>
                    </a:lnTo>
                    <a:cubicBezTo>
                      <a:pt x="173807" y="125209"/>
                      <a:pt x="171331" y="124162"/>
                      <a:pt x="171331" y="122828"/>
                    </a:cubicBezTo>
                    <a:lnTo>
                      <a:pt x="171331" y="115113"/>
                    </a:lnTo>
                    <a:cubicBezTo>
                      <a:pt x="145518" y="113874"/>
                      <a:pt x="120944" y="109398"/>
                      <a:pt x="109514" y="101397"/>
                    </a:cubicBezTo>
                    <a:cubicBezTo>
                      <a:pt x="102465" y="96444"/>
                      <a:pt x="125420" y="87871"/>
                      <a:pt x="133421" y="93491"/>
                    </a:cubicBezTo>
                    <a:lnTo>
                      <a:pt x="134945" y="94348"/>
                    </a:lnTo>
                    <a:cubicBezTo>
                      <a:pt x="135612" y="94348"/>
                      <a:pt x="133802" y="94348"/>
                      <a:pt x="135993" y="94920"/>
                    </a:cubicBezTo>
                    <a:lnTo>
                      <a:pt x="138660" y="95967"/>
                    </a:lnTo>
                    <a:cubicBezTo>
                      <a:pt x="145851" y="98616"/>
                      <a:pt x="153281" y="100530"/>
                      <a:pt x="160853" y="101682"/>
                    </a:cubicBezTo>
                    <a:lnTo>
                      <a:pt x="171331" y="103016"/>
                    </a:lnTo>
                    <a:lnTo>
                      <a:pt x="171331" y="70155"/>
                    </a:lnTo>
                    <a:lnTo>
                      <a:pt x="137136" y="63106"/>
                    </a:lnTo>
                    <a:cubicBezTo>
                      <a:pt x="129326" y="61716"/>
                      <a:pt x="121972" y="58448"/>
                      <a:pt x="115705" y="53581"/>
                    </a:cubicBezTo>
                    <a:cubicBezTo>
                      <a:pt x="105513" y="44628"/>
                      <a:pt x="110657" y="33579"/>
                      <a:pt x="128087" y="26245"/>
                    </a:cubicBezTo>
                    <a:cubicBezTo>
                      <a:pt x="141956" y="21091"/>
                      <a:pt x="156548" y="18129"/>
                      <a:pt x="171331" y="17482"/>
                    </a:cubicBezTo>
                    <a:lnTo>
                      <a:pt x="171331" y="9957"/>
                    </a:lnTo>
                    <a:cubicBezTo>
                      <a:pt x="171331" y="8623"/>
                      <a:pt x="173807" y="7575"/>
                      <a:pt x="176760" y="7575"/>
                    </a:cubicBezTo>
                    <a:lnTo>
                      <a:pt x="195810" y="7575"/>
                    </a:lnTo>
                    <a:cubicBezTo>
                      <a:pt x="198763" y="7575"/>
                      <a:pt x="201239" y="8623"/>
                      <a:pt x="201239" y="9957"/>
                    </a:cubicBezTo>
                    <a:lnTo>
                      <a:pt x="201239" y="17196"/>
                    </a:lnTo>
                    <a:cubicBezTo>
                      <a:pt x="206669" y="17196"/>
                      <a:pt x="212003" y="17863"/>
                      <a:pt x="217146" y="18529"/>
                    </a:cubicBezTo>
                    <a:cubicBezTo>
                      <a:pt x="232329" y="19929"/>
                      <a:pt x="247112" y="24225"/>
                      <a:pt x="260675" y="31198"/>
                    </a:cubicBezTo>
                    <a:cubicBezTo>
                      <a:pt x="267724" y="36150"/>
                      <a:pt x="244769" y="44723"/>
                      <a:pt x="236672" y="39103"/>
                    </a:cubicBezTo>
                    <a:lnTo>
                      <a:pt x="235244" y="38151"/>
                    </a:lnTo>
                    <a:lnTo>
                      <a:pt x="235244" y="38151"/>
                    </a:lnTo>
                    <a:lnTo>
                      <a:pt x="234386" y="38151"/>
                    </a:lnTo>
                    <a:lnTo>
                      <a:pt x="231719" y="37103"/>
                    </a:lnTo>
                    <a:cubicBezTo>
                      <a:pt x="224423" y="34274"/>
                      <a:pt x="216861" y="32169"/>
                      <a:pt x="209145" y="30816"/>
                    </a:cubicBezTo>
                    <a:lnTo>
                      <a:pt x="201430" y="29864"/>
                    </a:lnTo>
                    <a:lnTo>
                      <a:pt x="201430" y="62821"/>
                    </a:lnTo>
                    <a:cubicBezTo>
                      <a:pt x="224671" y="67012"/>
                      <a:pt x="251627" y="72346"/>
                      <a:pt x="259342" y="81871"/>
                    </a:cubicBezTo>
                    <a:cubicBezTo>
                      <a:pt x="267057" y="91396"/>
                      <a:pt x="259628" y="100825"/>
                      <a:pt x="242197" y="1075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97FE9D8-36DC-D3FA-C62A-BCC60616D033}"/>
                </a:ext>
              </a:extLst>
            </p:cNvPr>
            <p:cNvSpPr txBox="1">
              <a:spLocks/>
            </p:cNvSpPr>
            <p:nvPr/>
          </p:nvSpPr>
          <p:spPr>
            <a:xfrm>
              <a:off x="3923472" y="3163158"/>
              <a:ext cx="588914" cy="1904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801865" fontAlgn="base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579" b="1">
                  <a:solidFill>
                    <a:srgbClr val="408FA6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保険</a:t>
              </a:r>
            </a:p>
          </p:txBody>
        </p:sp>
        <p:sp>
          <p:nvSpPr>
            <p:cNvPr id="30" name="楕円 145">
              <a:extLst>
                <a:ext uri="{FF2B5EF4-FFF2-40B4-BE49-F238E27FC236}">
                  <a16:creationId xmlns:a16="http://schemas.microsoft.com/office/drawing/2014/main" id="{E25F02CF-2D44-2BBD-631F-AE6219903C39}"/>
                </a:ext>
              </a:extLst>
            </p:cNvPr>
            <p:cNvSpPr>
              <a:spLocks/>
            </p:cNvSpPr>
            <p:nvPr/>
          </p:nvSpPr>
          <p:spPr>
            <a:xfrm>
              <a:off x="1183944" y="2861036"/>
              <a:ext cx="815885" cy="815885"/>
            </a:xfrm>
            <a:prstGeom prst="ellipse">
              <a:avLst/>
            </a:prstGeom>
            <a:solidFill>
              <a:srgbClr val="C1E1E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 b="1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1" name="楕円 147">
              <a:extLst>
                <a:ext uri="{FF2B5EF4-FFF2-40B4-BE49-F238E27FC236}">
                  <a16:creationId xmlns:a16="http://schemas.microsoft.com/office/drawing/2014/main" id="{0E38A948-960C-2361-0C50-993099403E25}"/>
                </a:ext>
              </a:extLst>
            </p:cNvPr>
            <p:cNvSpPr>
              <a:spLocks/>
            </p:cNvSpPr>
            <p:nvPr/>
          </p:nvSpPr>
          <p:spPr>
            <a:xfrm>
              <a:off x="2059292" y="2861036"/>
              <a:ext cx="815885" cy="815885"/>
            </a:xfrm>
            <a:prstGeom prst="ellipse">
              <a:avLst/>
            </a:prstGeom>
            <a:solidFill>
              <a:srgbClr val="C1E1E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 b="1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2AD1F7EB-5965-664F-C71D-B18565D6305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91300" y="2958069"/>
              <a:ext cx="579830" cy="630875"/>
              <a:chOff x="4075882" y="4540413"/>
              <a:chExt cx="496336" cy="540031"/>
            </a:xfrm>
            <a:solidFill>
              <a:schemeClr val="bg1"/>
            </a:solidFill>
          </p:grpSpPr>
          <p:sp>
            <p:nvSpPr>
              <p:cNvPr id="38" name="フリーフォーム: 図形 23">
                <a:extLst>
                  <a:ext uri="{FF2B5EF4-FFF2-40B4-BE49-F238E27FC236}">
                    <a16:creationId xmlns:a16="http://schemas.microsoft.com/office/drawing/2014/main" id="{1DEF8B41-849B-111A-AD5B-82371713C3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75882" y="4540413"/>
                <a:ext cx="336452" cy="540031"/>
              </a:xfrm>
              <a:custGeom>
                <a:avLst/>
                <a:gdLst>
                  <a:gd name="connsiteX0" fmla="*/ 314116 w 336452"/>
                  <a:gd name="connsiteY0" fmla="*/ 226949 h 540031"/>
                  <a:gd name="connsiteX1" fmla="*/ 336212 w 336452"/>
                  <a:gd name="connsiteY1" fmla="*/ 226949 h 540031"/>
                  <a:gd name="connsiteX2" fmla="*/ 336212 w 336452"/>
                  <a:gd name="connsiteY2" fmla="*/ 19546 h 540031"/>
                  <a:gd name="connsiteX3" fmla="*/ 316350 w 336452"/>
                  <a:gd name="connsiteY3" fmla="*/ -315 h 540031"/>
                  <a:gd name="connsiteX4" fmla="*/ 19621 w 336452"/>
                  <a:gd name="connsiteY4" fmla="*/ -315 h 540031"/>
                  <a:gd name="connsiteX5" fmla="*/ -241 w 336452"/>
                  <a:gd name="connsiteY5" fmla="*/ 19546 h 540031"/>
                  <a:gd name="connsiteX6" fmla="*/ -241 w 336452"/>
                  <a:gd name="connsiteY6" fmla="*/ 519855 h 540031"/>
                  <a:gd name="connsiteX7" fmla="*/ 19621 w 336452"/>
                  <a:gd name="connsiteY7" fmla="*/ 539716 h 540031"/>
                  <a:gd name="connsiteX8" fmla="*/ 316350 w 336452"/>
                  <a:gd name="connsiteY8" fmla="*/ 539716 h 540031"/>
                  <a:gd name="connsiteX9" fmla="*/ 336212 w 336452"/>
                  <a:gd name="connsiteY9" fmla="*/ 519855 h 540031"/>
                  <a:gd name="connsiteX10" fmla="*/ 336212 w 336452"/>
                  <a:gd name="connsiteY10" fmla="*/ 314737 h 540031"/>
                  <a:gd name="connsiteX11" fmla="*/ 314116 w 336452"/>
                  <a:gd name="connsiteY11" fmla="*/ 314737 h 540031"/>
                  <a:gd name="connsiteX12" fmla="*/ 314116 w 336452"/>
                  <a:gd name="connsiteY12" fmla="*/ 454859 h 540031"/>
                  <a:gd name="connsiteX13" fmla="*/ 21905 w 336452"/>
                  <a:gd name="connsiteY13" fmla="*/ 454859 h 540031"/>
                  <a:gd name="connsiteX14" fmla="*/ 21905 w 336452"/>
                  <a:gd name="connsiteY14" fmla="*/ 54850 h 540031"/>
                  <a:gd name="connsiteX15" fmla="*/ 314215 w 336452"/>
                  <a:gd name="connsiteY15" fmla="*/ 54850 h 540031"/>
                  <a:gd name="connsiteX16" fmla="*/ 314215 w 336452"/>
                  <a:gd name="connsiteY16" fmla="*/ 222530 h 540031"/>
                  <a:gd name="connsiteX17" fmla="*/ 314215 w 336452"/>
                  <a:gd name="connsiteY17" fmla="*/ 317467 h 540031"/>
                  <a:gd name="connsiteX18" fmla="*/ 196834 w 336452"/>
                  <a:gd name="connsiteY18" fmla="*/ 496220 h 540031"/>
                  <a:gd name="connsiteX19" fmla="*/ 168035 w 336452"/>
                  <a:gd name="connsiteY19" fmla="*/ 525019 h 540031"/>
                  <a:gd name="connsiteX20" fmla="*/ 139236 w 336452"/>
                  <a:gd name="connsiteY20" fmla="*/ 496220 h 540031"/>
                  <a:gd name="connsiteX21" fmla="*/ 168035 w 336452"/>
                  <a:gd name="connsiteY21" fmla="*/ 467421 h 540031"/>
                  <a:gd name="connsiteX22" fmla="*/ 196735 w 336452"/>
                  <a:gd name="connsiteY22" fmla="*/ 496220 h 540031"/>
                  <a:gd name="connsiteX23" fmla="*/ 225484 w 336452"/>
                  <a:gd name="connsiteY23" fmla="*/ 40997 h 540031"/>
                  <a:gd name="connsiteX24" fmla="*/ 110437 w 336452"/>
                  <a:gd name="connsiteY24" fmla="*/ 40997 h 540031"/>
                  <a:gd name="connsiteX25" fmla="*/ 101797 w 336452"/>
                  <a:gd name="connsiteY25" fmla="*/ 32456 h 540031"/>
                  <a:gd name="connsiteX26" fmla="*/ 101797 w 336452"/>
                  <a:gd name="connsiteY26" fmla="*/ 32407 h 540031"/>
                  <a:gd name="connsiteX27" fmla="*/ 101797 w 336452"/>
                  <a:gd name="connsiteY27" fmla="*/ 19000 h 540031"/>
                  <a:gd name="connsiteX28" fmla="*/ 110437 w 336452"/>
                  <a:gd name="connsiteY28" fmla="*/ 10361 h 540031"/>
                  <a:gd name="connsiteX29" fmla="*/ 225484 w 336452"/>
                  <a:gd name="connsiteY29" fmla="*/ 10361 h 540031"/>
                  <a:gd name="connsiteX30" fmla="*/ 234124 w 336452"/>
                  <a:gd name="connsiteY30" fmla="*/ 19000 h 540031"/>
                  <a:gd name="connsiteX31" fmla="*/ 234124 w 336452"/>
                  <a:gd name="connsiteY31" fmla="*/ 32407 h 540031"/>
                  <a:gd name="connsiteX32" fmla="*/ 225534 w 336452"/>
                  <a:gd name="connsiteY32" fmla="*/ 40997 h 540031"/>
                  <a:gd name="connsiteX33" fmla="*/ 225484 w 336452"/>
                  <a:gd name="connsiteY33" fmla="*/ 40997 h 540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36452" h="540031">
                    <a:moveTo>
                      <a:pt x="314116" y="226949"/>
                    </a:moveTo>
                    <a:lnTo>
                      <a:pt x="336212" y="226949"/>
                    </a:lnTo>
                    <a:lnTo>
                      <a:pt x="336212" y="19546"/>
                    </a:lnTo>
                    <a:cubicBezTo>
                      <a:pt x="336212" y="8578"/>
                      <a:pt x="327319" y="-315"/>
                      <a:pt x="316350" y="-315"/>
                    </a:cubicBezTo>
                    <a:lnTo>
                      <a:pt x="19621" y="-315"/>
                    </a:lnTo>
                    <a:cubicBezTo>
                      <a:pt x="8652" y="-315"/>
                      <a:pt x="-241" y="8578"/>
                      <a:pt x="-241" y="19546"/>
                    </a:cubicBezTo>
                    <a:lnTo>
                      <a:pt x="-241" y="519855"/>
                    </a:lnTo>
                    <a:cubicBezTo>
                      <a:pt x="-241" y="530823"/>
                      <a:pt x="8652" y="539716"/>
                      <a:pt x="19621" y="539716"/>
                    </a:cubicBezTo>
                    <a:lnTo>
                      <a:pt x="316350" y="539716"/>
                    </a:lnTo>
                    <a:cubicBezTo>
                      <a:pt x="327319" y="539716"/>
                      <a:pt x="336212" y="530823"/>
                      <a:pt x="336212" y="519855"/>
                    </a:cubicBezTo>
                    <a:lnTo>
                      <a:pt x="336212" y="314737"/>
                    </a:lnTo>
                    <a:lnTo>
                      <a:pt x="314116" y="314737"/>
                    </a:lnTo>
                    <a:lnTo>
                      <a:pt x="314116" y="454859"/>
                    </a:lnTo>
                    <a:lnTo>
                      <a:pt x="21905" y="454859"/>
                    </a:lnTo>
                    <a:lnTo>
                      <a:pt x="21905" y="54850"/>
                    </a:lnTo>
                    <a:lnTo>
                      <a:pt x="314215" y="54850"/>
                    </a:lnTo>
                    <a:lnTo>
                      <a:pt x="314215" y="222530"/>
                    </a:lnTo>
                    <a:moveTo>
                      <a:pt x="314215" y="317467"/>
                    </a:moveTo>
                    <a:lnTo>
                      <a:pt x="196834" y="496220"/>
                    </a:lnTo>
                    <a:cubicBezTo>
                      <a:pt x="196834" y="512124"/>
                      <a:pt x="183939" y="525019"/>
                      <a:pt x="168035" y="525019"/>
                    </a:cubicBezTo>
                    <a:cubicBezTo>
                      <a:pt x="152131" y="525019"/>
                      <a:pt x="139236" y="512124"/>
                      <a:pt x="139236" y="496220"/>
                    </a:cubicBezTo>
                    <a:cubicBezTo>
                      <a:pt x="139236" y="480316"/>
                      <a:pt x="152131" y="467421"/>
                      <a:pt x="168035" y="467421"/>
                    </a:cubicBezTo>
                    <a:cubicBezTo>
                      <a:pt x="183900" y="467476"/>
                      <a:pt x="196735" y="480356"/>
                      <a:pt x="196735" y="496220"/>
                    </a:cubicBezTo>
                    <a:close/>
                    <a:moveTo>
                      <a:pt x="225484" y="40997"/>
                    </a:moveTo>
                    <a:lnTo>
                      <a:pt x="110437" y="40997"/>
                    </a:lnTo>
                    <a:cubicBezTo>
                      <a:pt x="105695" y="41027"/>
                      <a:pt x="101827" y="37198"/>
                      <a:pt x="101797" y="32456"/>
                    </a:cubicBezTo>
                    <a:cubicBezTo>
                      <a:pt x="101797" y="32441"/>
                      <a:pt x="101797" y="32422"/>
                      <a:pt x="101797" y="32407"/>
                    </a:cubicBezTo>
                    <a:lnTo>
                      <a:pt x="101797" y="19000"/>
                    </a:lnTo>
                    <a:cubicBezTo>
                      <a:pt x="101797" y="14229"/>
                      <a:pt x="105665" y="10361"/>
                      <a:pt x="110437" y="10361"/>
                    </a:cubicBezTo>
                    <a:lnTo>
                      <a:pt x="225484" y="10361"/>
                    </a:lnTo>
                    <a:cubicBezTo>
                      <a:pt x="230256" y="10361"/>
                      <a:pt x="234124" y="14229"/>
                      <a:pt x="234124" y="19000"/>
                    </a:cubicBezTo>
                    <a:lnTo>
                      <a:pt x="234124" y="32407"/>
                    </a:lnTo>
                    <a:cubicBezTo>
                      <a:pt x="234124" y="37149"/>
                      <a:pt x="230276" y="40997"/>
                      <a:pt x="225534" y="40997"/>
                    </a:cubicBezTo>
                    <a:cubicBezTo>
                      <a:pt x="225519" y="40997"/>
                      <a:pt x="225499" y="40997"/>
                      <a:pt x="225484" y="40997"/>
                    </a:cubicBezTo>
                    <a:close/>
                  </a:path>
                </a:pathLst>
              </a:custGeom>
              <a:grpFill/>
              <a:ln w="4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" name="フリーフォーム: 図形 31">
                <a:extLst>
                  <a:ext uri="{FF2B5EF4-FFF2-40B4-BE49-F238E27FC236}">
                    <a16:creationId xmlns:a16="http://schemas.microsoft.com/office/drawing/2014/main" id="{A3F10422-74DA-6160-4FC5-6A8C25FB4B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0352" y="4696722"/>
                <a:ext cx="227413" cy="227412"/>
              </a:xfrm>
              <a:custGeom>
                <a:avLst/>
                <a:gdLst>
                  <a:gd name="connsiteX0" fmla="*/ 227173 w 227413"/>
                  <a:gd name="connsiteY0" fmla="*/ 113392 h 227412"/>
                  <a:gd name="connsiteX1" fmla="*/ 113466 w 227413"/>
                  <a:gd name="connsiteY1" fmla="*/ 227098 h 227412"/>
                  <a:gd name="connsiteX2" fmla="*/ -241 w 227413"/>
                  <a:gd name="connsiteY2" fmla="*/ 113392 h 227412"/>
                  <a:gd name="connsiteX3" fmla="*/ 113466 w 227413"/>
                  <a:gd name="connsiteY3" fmla="*/ -315 h 227412"/>
                  <a:gd name="connsiteX4" fmla="*/ 227173 w 227413"/>
                  <a:gd name="connsiteY4" fmla="*/ 113292 h 227412"/>
                  <a:gd name="connsiteX5" fmla="*/ 227173 w 227413"/>
                  <a:gd name="connsiteY5" fmla="*/ 113392 h 227412"/>
                  <a:gd name="connsiteX6" fmla="*/ 119226 w 227413"/>
                  <a:gd name="connsiteY6" fmla="*/ 23568 h 227412"/>
                  <a:gd name="connsiteX7" fmla="*/ 108699 w 227413"/>
                  <a:gd name="connsiteY7" fmla="*/ 23568 h 227412"/>
                  <a:gd name="connsiteX8" fmla="*/ 108699 w 227413"/>
                  <a:gd name="connsiteY8" fmla="*/ 38762 h 227412"/>
                  <a:gd name="connsiteX9" fmla="*/ 79602 w 227413"/>
                  <a:gd name="connsiteY9" fmla="*/ 51076 h 227412"/>
                  <a:gd name="connsiteX10" fmla="*/ 68828 w 227413"/>
                  <a:gd name="connsiteY10" fmla="*/ 79131 h 227412"/>
                  <a:gd name="connsiteX11" fmla="*/ 108550 w 227413"/>
                  <a:gd name="connsiteY11" fmla="*/ 118059 h 227412"/>
                  <a:gd name="connsiteX12" fmla="*/ 108550 w 227413"/>
                  <a:gd name="connsiteY12" fmla="*/ 173125 h 227412"/>
                  <a:gd name="connsiteX13" fmla="*/ 84717 w 227413"/>
                  <a:gd name="connsiteY13" fmla="*/ 144872 h 227412"/>
                  <a:gd name="connsiteX14" fmla="*/ 65749 w 227413"/>
                  <a:gd name="connsiteY14" fmla="*/ 144872 h 227412"/>
                  <a:gd name="connsiteX15" fmla="*/ 108699 w 227413"/>
                  <a:gd name="connsiteY15" fmla="*/ 188120 h 227412"/>
                  <a:gd name="connsiteX16" fmla="*/ 108699 w 227413"/>
                  <a:gd name="connsiteY16" fmla="*/ 203016 h 227412"/>
                  <a:gd name="connsiteX17" fmla="*/ 119226 w 227413"/>
                  <a:gd name="connsiteY17" fmla="*/ 203016 h 227412"/>
                  <a:gd name="connsiteX18" fmla="*/ 119226 w 227413"/>
                  <a:gd name="connsiteY18" fmla="*/ 187772 h 227412"/>
                  <a:gd name="connsiteX19" fmla="*/ 150110 w 227413"/>
                  <a:gd name="connsiteY19" fmla="*/ 173919 h 227412"/>
                  <a:gd name="connsiteX20" fmla="*/ 161233 w 227413"/>
                  <a:gd name="connsiteY20" fmla="*/ 144127 h 227412"/>
                  <a:gd name="connsiteX21" fmla="*/ 152444 w 227413"/>
                  <a:gd name="connsiteY21" fmla="*/ 117960 h 227412"/>
                  <a:gd name="connsiteX22" fmla="*/ 119226 w 227413"/>
                  <a:gd name="connsiteY22" fmla="*/ 103064 h 227412"/>
                  <a:gd name="connsiteX23" fmla="*/ 119226 w 227413"/>
                  <a:gd name="connsiteY23" fmla="*/ 53410 h 227412"/>
                  <a:gd name="connsiteX24" fmla="*/ 138541 w 227413"/>
                  <a:gd name="connsiteY24" fmla="*/ 74215 h 227412"/>
                  <a:gd name="connsiteX25" fmla="*/ 157757 w 227413"/>
                  <a:gd name="connsiteY25" fmla="*/ 74215 h 227412"/>
                  <a:gd name="connsiteX26" fmla="*/ 119226 w 227413"/>
                  <a:gd name="connsiteY26" fmla="*/ 38464 h 227412"/>
                  <a:gd name="connsiteX27" fmla="*/ 119226 w 227413"/>
                  <a:gd name="connsiteY27" fmla="*/ 23270 h 227412"/>
                  <a:gd name="connsiteX28" fmla="*/ 108699 w 227413"/>
                  <a:gd name="connsiteY28" fmla="*/ 101127 h 227412"/>
                  <a:gd name="connsiteX29" fmla="*/ 93803 w 227413"/>
                  <a:gd name="connsiteY29" fmla="*/ 93729 h 227412"/>
                  <a:gd name="connsiteX30" fmla="*/ 87994 w 227413"/>
                  <a:gd name="connsiteY30" fmla="*/ 77641 h 227412"/>
                  <a:gd name="connsiteX31" fmla="*/ 108799 w 227413"/>
                  <a:gd name="connsiteY31" fmla="*/ 53509 h 227412"/>
                  <a:gd name="connsiteX32" fmla="*/ 108799 w 227413"/>
                  <a:gd name="connsiteY32" fmla="*/ 101127 h 227412"/>
                  <a:gd name="connsiteX33" fmla="*/ 119226 w 227413"/>
                  <a:gd name="connsiteY33" fmla="*/ 173125 h 227412"/>
                  <a:gd name="connsiteX34" fmla="*/ 119226 w 227413"/>
                  <a:gd name="connsiteY34" fmla="*/ 120393 h 227412"/>
                  <a:gd name="connsiteX35" fmla="*/ 137399 w 227413"/>
                  <a:gd name="connsiteY35" fmla="*/ 129479 h 227412"/>
                  <a:gd name="connsiteX36" fmla="*/ 142017 w 227413"/>
                  <a:gd name="connsiteY36" fmla="*/ 145269 h 227412"/>
                  <a:gd name="connsiteX37" fmla="*/ 119226 w 227413"/>
                  <a:gd name="connsiteY37" fmla="*/ 173125 h 22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7413" h="227412">
                    <a:moveTo>
                      <a:pt x="227173" y="113392"/>
                    </a:moveTo>
                    <a:cubicBezTo>
                      <a:pt x="227173" y="176188"/>
                      <a:pt x="176263" y="227098"/>
                      <a:pt x="113466" y="227098"/>
                    </a:cubicBezTo>
                    <a:cubicBezTo>
                      <a:pt x="50669" y="227098"/>
                      <a:pt x="-241" y="176188"/>
                      <a:pt x="-241" y="113392"/>
                    </a:cubicBezTo>
                    <a:cubicBezTo>
                      <a:pt x="-241" y="50595"/>
                      <a:pt x="50669" y="-315"/>
                      <a:pt x="113466" y="-315"/>
                    </a:cubicBezTo>
                    <a:cubicBezTo>
                      <a:pt x="176238" y="-345"/>
                      <a:pt x="227143" y="50520"/>
                      <a:pt x="227173" y="113292"/>
                    </a:cubicBezTo>
                    <a:cubicBezTo>
                      <a:pt x="227173" y="113327"/>
                      <a:pt x="227173" y="113357"/>
                      <a:pt x="227173" y="113392"/>
                    </a:cubicBezTo>
                    <a:close/>
                    <a:moveTo>
                      <a:pt x="119226" y="23568"/>
                    </a:moveTo>
                    <a:lnTo>
                      <a:pt x="108699" y="23568"/>
                    </a:lnTo>
                    <a:lnTo>
                      <a:pt x="108699" y="38762"/>
                    </a:lnTo>
                    <a:cubicBezTo>
                      <a:pt x="97845" y="39279"/>
                      <a:pt x="87532" y="43643"/>
                      <a:pt x="79602" y="51076"/>
                    </a:cubicBezTo>
                    <a:cubicBezTo>
                      <a:pt x="72259" y="58519"/>
                      <a:pt x="68356" y="68688"/>
                      <a:pt x="68828" y="79131"/>
                    </a:cubicBezTo>
                    <a:cubicBezTo>
                      <a:pt x="68828" y="99722"/>
                      <a:pt x="82070" y="112696"/>
                      <a:pt x="108550" y="118059"/>
                    </a:cubicBezTo>
                    <a:lnTo>
                      <a:pt x="108550" y="173125"/>
                    </a:lnTo>
                    <a:cubicBezTo>
                      <a:pt x="94116" y="170677"/>
                      <a:pt x="86171" y="161257"/>
                      <a:pt x="84717" y="144872"/>
                    </a:cubicBezTo>
                    <a:lnTo>
                      <a:pt x="65749" y="144872"/>
                    </a:lnTo>
                    <a:cubicBezTo>
                      <a:pt x="67601" y="170726"/>
                      <a:pt x="81921" y="185141"/>
                      <a:pt x="108699" y="188120"/>
                    </a:cubicBezTo>
                    <a:lnTo>
                      <a:pt x="108699" y="203016"/>
                    </a:lnTo>
                    <a:lnTo>
                      <a:pt x="119226" y="203016"/>
                    </a:lnTo>
                    <a:lnTo>
                      <a:pt x="119226" y="187772"/>
                    </a:lnTo>
                    <a:cubicBezTo>
                      <a:pt x="130999" y="187653"/>
                      <a:pt x="142191" y="182633"/>
                      <a:pt x="150110" y="173919"/>
                    </a:cubicBezTo>
                    <a:cubicBezTo>
                      <a:pt x="157380" y="165706"/>
                      <a:pt x="161342" y="155090"/>
                      <a:pt x="161233" y="144127"/>
                    </a:cubicBezTo>
                    <a:cubicBezTo>
                      <a:pt x="161754" y="134604"/>
                      <a:pt x="158606" y="125239"/>
                      <a:pt x="152444" y="117960"/>
                    </a:cubicBezTo>
                    <a:cubicBezTo>
                      <a:pt x="146585" y="111554"/>
                      <a:pt x="135562" y="106688"/>
                      <a:pt x="119226" y="103064"/>
                    </a:cubicBezTo>
                    <a:lnTo>
                      <a:pt x="119226" y="53410"/>
                    </a:lnTo>
                    <a:cubicBezTo>
                      <a:pt x="130174" y="54095"/>
                      <a:pt x="138670" y="63241"/>
                      <a:pt x="138541" y="74215"/>
                    </a:cubicBezTo>
                    <a:lnTo>
                      <a:pt x="157757" y="74215"/>
                    </a:lnTo>
                    <a:cubicBezTo>
                      <a:pt x="155473" y="52134"/>
                      <a:pt x="142627" y="40217"/>
                      <a:pt x="119226" y="38464"/>
                    </a:cubicBezTo>
                    <a:lnTo>
                      <a:pt x="119226" y="23270"/>
                    </a:lnTo>
                    <a:close/>
                    <a:moveTo>
                      <a:pt x="108699" y="101127"/>
                    </a:moveTo>
                    <a:cubicBezTo>
                      <a:pt x="103227" y="99846"/>
                      <a:pt x="98128" y="97314"/>
                      <a:pt x="93803" y="93729"/>
                    </a:cubicBezTo>
                    <a:cubicBezTo>
                      <a:pt x="89583" y="89488"/>
                      <a:pt x="87453" y="83599"/>
                      <a:pt x="87994" y="77641"/>
                    </a:cubicBezTo>
                    <a:cubicBezTo>
                      <a:pt x="87994" y="64001"/>
                      <a:pt x="94930" y="55957"/>
                      <a:pt x="108799" y="53509"/>
                    </a:cubicBezTo>
                    <a:lnTo>
                      <a:pt x="108799" y="101127"/>
                    </a:lnTo>
                    <a:close/>
                    <a:moveTo>
                      <a:pt x="119226" y="173125"/>
                    </a:moveTo>
                    <a:lnTo>
                      <a:pt x="119226" y="120393"/>
                    </a:lnTo>
                    <a:cubicBezTo>
                      <a:pt x="126033" y="121609"/>
                      <a:pt x="132344" y="124762"/>
                      <a:pt x="137399" y="129479"/>
                    </a:cubicBezTo>
                    <a:cubicBezTo>
                      <a:pt x="140756" y="134032"/>
                      <a:pt x="142394" y="139623"/>
                      <a:pt x="142017" y="145269"/>
                    </a:cubicBezTo>
                    <a:cubicBezTo>
                      <a:pt x="142017" y="161819"/>
                      <a:pt x="134420" y="171104"/>
                      <a:pt x="119226" y="173125"/>
                    </a:cubicBezTo>
                    <a:close/>
                  </a:path>
                </a:pathLst>
              </a:custGeom>
              <a:grpFill/>
              <a:ln w="4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" name="フリーフォーム: 図形 33">
                <a:extLst>
                  <a:ext uri="{FF2B5EF4-FFF2-40B4-BE49-F238E27FC236}">
                    <a16:creationId xmlns:a16="http://schemas.microsoft.com/office/drawing/2014/main" id="{33171365-5607-F6A7-68BA-5ECDC1C8F0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11639" y="4773983"/>
                <a:ext cx="32672" cy="74877"/>
              </a:xfrm>
              <a:custGeom>
                <a:avLst/>
                <a:gdLst>
                  <a:gd name="connsiteX0" fmla="*/ 0 w 32672"/>
                  <a:gd name="connsiteY0" fmla="*/ 0 h 74877"/>
                  <a:gd name="connsiteX1" fmla="*/ 32672 w 32672"/>
                  <a:gd name="connsiteY1" fmla="*/ 0 h 74877"/>
                  <a:gd name="connsiteX2" fmla="*/ 32672 w 32672"/>
                  <a:gd name="connsiteY2" fmla="*/ 74877 h 74877"/>
                  <a:gd name="connsiteX3" fmla="*/ 0 w 32672"/>
                  <a:gd name="connsiteY3" fmla="*/ 74877 h 7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72" h="74877">
                    <a:moveTo>
                      <a:pt x="0" y="0"/>
                    </a:moveTo>
                    <a:lnTo>
                      <a:pt x="32672" y="0"/>
                    </a:lnTo>
                    <a:lnTo>
                      <a:pt x="32672" y="74877"/>
                    </a:lnTo>
                    <a:lnTo>
                      <a:pt x="0" y="74877"/>
                    </a:lnTo>
                    <a:close/>
                  </a:path>
                </a:pathLst>
              </a:custGeom>
              <a:grpFill/>
              <a:ln w="4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" name="フリーフォーム: 図形 34">
                <a:extLst>
                  <a:ext uri="{FF2B5EF4-FFF2-40B4-BE49-F238E27FC236}">
                    <a16:creationId xmlns:a16="http://schemas.microsoft.com/office/drawing/2014/main" id="{A52CFF04-D44B-ACDD-F25E-BC13A0A0EB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70277" y="4773983"/>
                <a:ext cx="32672" cy="74877"/>
              </a:xfrm>
              <a:custGeom>
                <a:avLst/>
                <a:gdLst>
                  <a:gd name="connsiteX0" fmla="*/ 0 w 32672"/>
                  <a:gd name="connsiteY0" fmla="*/ 0 h 74877"/>
                  <a:gd name="connsiteX1" fmla="*/ 32672 w 32672"/>
                  <a:gd name="connsiteY1" fmla="*/ 0 h 74877"/>
                  <a:gd name="connsiteX2" fmla="*/ 32672 w 32672"/>
                  <a:gd name="connsiteY2" fmla="*/ 74877 h 74877"/>
                  <a:gd name="connsiteX3" fmla="*/ 0 w 32672"/>
                  <a:gd name="connsiteY3" fmla="*/ 74877 h 7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72" h="74877">
                    <a:moveTo>
                      <a:pt x="0" y="0"/>
                    </a:moveTo>
                    <a:lnTo>
                      <a:pt x="32672" y="0"/>
                    </a:lnTo>
                    <a:lnTo>
                      <a:pt x="32672" y="74877"/>
                    </a:lnTo>
                    <a:lnTo>
                      <a:pt x="0" y="74877"/>
                    </a:lnTo>
                    <a:close/>
                  </a:path>
                </a:pathLst>
              </a:custGeom>
              <a:grpFill/>
              <a:ln w="4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" name="フリーフォーム: 図形 241">
                <a:extLst>
                  <a:ext uri="{FF2B5EF4-FFF2-40B4-BE49-F238E27FC236}">
                    <a16:creationId xmlns:a16="http://schemas.microsoft.com/office/drawing/2014/main" id="{4381FA75-2424-1350-8EC1-E3B0F2F7EE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52950" y="4730089"/>
                <a:ext cx="119268" cy="159338"/>
              </a:xfrm>
              <a:custGeom>
                <a:avLst/>
                <a:gdLst>
                  <a:gd name="connsiteX0" fmla="*/ 38283 w 119268"/>
                  <a:gd name="connsiteY0" fmla="*/ 0 h 159338"/>
                  <a:gd name="connsiteX1" fmla="*/ 119268 w 119268"/>
                  <a:gd name="connsiteY1" fmla="*/ 79694 h 159338"/>
                  <a:gd name="connsiteX2" fmla="*/ 38283 w 119268"/>
                  <a:gd name="connsiteY2" fmla="*/ 159338 h 159338"/>
                  <a:gd name="connsiteX3" fmla="*/ 38283 w 119268"/>
                  <a:gd name="connsiteY3" fmla="*/ 118771 h 159338"/>
                  <a:gd name="connsiteX4" fmla="*/ 0 w 119268"/>
                  <a:gd name="connsiteY4" fmla="*/ 118771 h 159338"/>
                  <a:gd name="connsiteX5" fmla="*/ 0 w 119268"/>
                  <a:gd name="connsiteY5" fmla="*/ 43894 h 159338"/>
                  <a:gd name="connsiteX6" fmla="*/ 38283 w 119268"/>
                  <a:gd name="connsiteY6" fmla="*/ 43894 h 15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268" h="159338">
                    <a:moveTo>
                      <a:pt x="38283" y="0"/>
                    </a:moveTo>
                    <a:lnTo>
                      <a:pt x="119268" y="79694"/>
                    </a:lnTo>
                    <a:lnTo>
                      <a:pt x="38283" y="159338"/>
                    </a:lnTo>
                    <a:lnTo>
                      <a:pt x="38283" y="118771"/>
                    </a:lnTo>
                    <a:lnTo>
                      <a:pt x="0" y="118771"/>
                    </a:lnTo>
                    <a:lnTo>
                      <a:pt x="0" y="43894"/>
                    </a:lnTo>
                    <a:lnTo>
                      <a:pt x="38283" y="43894"/>
                    </a:lnTo>
                    <a:close/>
                  </a:path>
                </a:pathLst>
              </a:custGeom>
              <a:grpFill/>
              <a:ln w="495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" name="グラフィックス 37">
              <a:extLst>
                <a:ext uri="{FF2B5EF4-FFF2-40B4-BE49-F238E27FC236}">
                  <a16:creationId xmlns:a16="http://schemas.microsoft.com/office/drawing/2014/main" id="{558D6528-052D-063C-F0C2-BD743A0661ED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68623" y="2950460"/>
              <a:ext cx="597224" cy="637039"/>
              <a:chOff x="4741273" y="4533899"/>
              <a:chExt cx="511226" cy="545308"/>
            </a:xfrm>
            <a:solidFill>
              <a:schemeClr val="bg1"/>
            </a:solidFill>
          </p:grpSpPr>
          <p:sp>
            <p:nvSpPr>
              <p:cNvPr id="36" name="フリーフォーム: 図形 39">
                <a:extLst>
                  <a:ext uri="{FF2B5EF4-FFF2-40B4-BE49-F238E27FC236}">
                    <a16:creationId xmlns:a16="http://schemas.microsoft.com/office/drawing/2014/main" id="{4EC8528A-F68E-EDC0-AFAD-7A3FFD4509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37194" y="4533899"/>
                <a:ext cx="222991" cy="222991"/>
              </a:xfrm>
              <a:custGeom>
                <a:avLst/>
                <a:gdLst>
                  <a:gd name="connsiteX0" fmla="*/ 222770 w 222991"/>
                  <a:gd name="connsiteY0" fmla="*/ 111137 h 222991"/>
                  <a:gd name="connsiteX1" fmla="*/ 111323 w 222991"/>
                  <a:gd name="connsiteY1" fmla="*/ 222681 h 222991"/>
                  <a:gd name="connsiteX2" fmla="*/ -222 w 222991"/>
                  <a:gd name="connsiteY2" fmla="*/ 111234 h 222991"/>
                  <a:gd name="connsiteX3" fmla="*/ 111225 w 222991"/>
                  <a:gd name="connsiteY3" fmla="*/ -311 h 222991"/>
                  <a:gd name="connsiteX4" fmla="*/ 111274 w 222991"/>
                  <a:gd name="connsiteY4" fmla="*/ -311 h 222991"/>
                  <a:gd name="connsiteX5" fmla="*/ 222770 w 222991"/>
                  <a:gd name="connsiteY5" fmla="*/ 111137 h 222991"/>
                  <a:gd name="connsiteX6" fmla="*/ 116922 w 222991"/>
                  <a:gd name="connsiteY6" fmla="*/ 23109 h 222991"/>
                  <a:gd name="connsiteX7" fmla="*/ 106405 w 222991"/>
                  <a:gd name="connsiteY7" fmla="*/ 23109 h 222991"/>
                  <a:gd name="connsiteX8" fmla="*/ 106405 w 222991"/>
                  <a:gd name="connsiteY8" fmla="*/ 37958 h 222991"/>
                  <a:gd name="connsiteX9" fmla="*/ 77874 w 222991"/>
                  <a:gd name="connsiteY9" fmla="*/ 50033 h 222991"/>
                  <a:gd name="connsiteX10" fmla="*/ 67260 w 222991"/>
                  <a:gd name="connsiteY10" fmla="*/ 77591 h 222991"/>
                  <a:gd name="connsiteX11" fmla="*/ 106210 w 222991"/>
                  <a:gd name="connsiteY11" fmla="*/ 115762 h 222991"/>
                  <a:gd name="connsiteX12" fmla="*/ 106210 w 222991"/>
                  <a:gd name="connsiteY12" fmla="*/ 169757 h 222991"/>
                  <a:gd name="connsiteX13" fmla="*/ 82840 w 222991"/>
                  <a:gd name="connsiteY13" fmla="*/ 142005 h 222991"/>
                  <a:gd name="connsiteX14" fmla="*/ 64095 w 222991"/>
                  <a:gd name="connsiteY14" fmla="*/ 142005 h 222991"/>
                  <a:gd name="connsiteX15" fmla="*/ 106210 w 222991"/>
                  <a:gd name="connsiteY15" fmla="*/ 184461 h 222991"/>
                  <a:gd name="connsiteX16" fmla="*/ 106210 w 222991"/>
                  <a:gd name="connsiteY16" fmla="*/ 199068 h 222991"/>
                  <a:gd name="connsiteX17" fmla="*/ 116532 w 222991"/>
                  <a:gd name="connsiteY17" fmla="*/ 199068 h 222991"/>
                  <a:gd name="connsiteX18" fmla="*/ 116532 w 222991"/>
                  <a:gd name="connsiteY18" fmla="*/ 184120 h 222991"/>
                  <a:gd name="connsiteX19" fmla="*/ 146768 w 222991"/>
                  <a:gd name="connsiteY19" fmla="*/ 170536 h 222991"/>
                  <a:gd name="connsiteX20" fmla="*/ 157723 w 222991"/>
                  <a:gd name="connsiteY20" fmla="*/ 141080 h 222991"/>
                  <a:gd name="connsiteX21" fmla="*/ 149105 w 222991"/>
                  <a:gd name="connsiteY21" fmla="*/ 115470 h 222991"/>
                  <a:gd name="connsiteX22" fmla="*/ 116532 w 222991"/>
                  <a:gd name="connsiteY22" fmla="*/ 101107 h 222991"/>
                  <a:gd name="connsiteX23" fmla="*/ 116532 w 222991"/>
                  <a:gd name="connsiteY23" fmla="*/ 52419 h 222991"/>
                  <a:gd name="connsiteX24" fmla="*/ 135472 w 222991"/>
                  <a:gd name="connsiteY24" fmla="*/ 72819 h 222991"/>
                  <a:gd name="connsiteX25" fmla="*/ 154606 w 222991"/>
                  <a:gd name="connsiteY25" fmla="*/ 72819 h 222991"/>
                  <a:gd name="connsiteX26" fmla="*/ 116824 w 222991"/>
                  <a:gd name="connsiteY26" fmla="*/ 37715 h 222991"/>
                  <a:gd name="connsiteX27" fmla="*/ 116824 w 222991"/>
                  <a:gd name="connsiteY27" fmla="*/ 22865 h 222991"/>
                  <a:gd name="connsiteX28" fmla="*/ 106600 w 222991"/>
                  <a:gd name="connsiteY28" fmla="*/ 99111 h 222991"/>
                  <a:gd name="connsiteX29" fmla="*/ 91994 w 222991"/>
                  <a:gd name="connsiteY29" fmla="*/ 91856 h 222991"/>
                  <a:gd name="connsiteX30" fmla="*/ 86346 w 222991"/>
                  <a:gd name="connsiteY30" fmla="*/ 76130 h 222991"/>
                  <a:gd name="connsiteX31" fmla="*/ 106746 w 222991"/>
                  <a:gd name="connsiteY31" fmla="*/ 52468 h 222991"/>
                  <a:gd name="connsiteX32" fmla="*/ 106746 w 222991"/>
                  <a:gd name="connsiteY32" fmla="*/ 99111 h 222991"/>
                  <a:gd name="connsiteX33" fmla="*/ 116922 w 222991"/>
                  <a:gd name="connsiteY33" fmla="*/ 169757 h 222991"/>
                  <a:gd name="connsiteX34" fmla="*/ 116922 w 222991"/>
                  <a:gd name="connsiteY34" fmla="*/ 118051 h 222991"/>
                  <a:gd name="connsiteX35" fmla="*/ 134693 w 222991"/>
                  <a:gd name="connsiteY35" fmla="*/ 126961 h 222991"/>
                  <a:gd name="connsiteX36" fmla="*/ 139270 w 222991"/>
                  <a:gd name="connsiteY36" fmla="*/ 142395 h 222991"/>
                  <a:gd name="connsiteX37" fmla="*/ 116922 w 222991"/>
                  <a:gd name="connsiteY37" fmla="*/ 169757 h 22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2991" h="222991">
                    <a:moveTo>
                      <a:pt x="222770" y="111137"/>
                    </a:moveTo>
                    <a:cubicBezTo>
                      <a:pt x="222799" y="172713"/>
                      <a:pt x="172899" y="222652"/>
                      <a:pt x="111323" y="222681"/>
                    </a:cubicBezTo>
                    <a:cubicBezTo>
                      <a:pt x="49747" y="222711"/>
                      <a:pt x="-193" y="172810"/>
                      <a:pt x="-222" y="111234"/>
                    </a:cubicBezTo>
                    <a:cubicBezTo>
                      <a:pt x="-251" y="49658"/>
                      <a:pt x="49649" y="-281"/>
                      <a:pt x="111225" y="-311"/>
                    </a:cubicBezTo>
                    <a:cubicBezTo>
                      <a:pt x="111240" y="-311"/>
                      <a:pt x="111259" y="-311"/>
                      <a:pt x="111274" y="-311"/>
                    </a:cubicBezTo>
                    <a:cubicBezTo>
                      <a:pt x="172830" y="-311"/>
                      <a:pt x="222741" y="49580"/>
                      <a:pt x="222770" y="111137"/>
                    </a:cubicBezTo>
                    <a:close/>
                    <a:moveTo>
                      <a:pt x="116922" y="23109"/>
                    </a:moveTo>
                    <a:lnTo>
                      <a:pt x="106405" y="23109"/>
                    </a:lnTo>
                    <a:lnTo>
                      <a:pt x="106405" y="37958"/>
                    </a:lnTo>
                    <a:cubicBezTo>
                      <a:pt x="95767" y="38489"/>
                      <a:pt x="85659" y="42764"/>
                      <a:pt x="77874" y="50033"/>
                    </a:cubicBezTo>
                    <a:cubicBezTo>
                      <a:pt x="70663" y="57346"/>
                      <a:pt x="66822" y="67332"/>
                      <a:pt x="67260" y="77591"/>
                    </a:cubicBezTo>
                    <a:cubicBezTo>
                      <a:pt x="67260" y="97782"/>
                      <a:pt x="80245" y="110504"/>
                      <a:pt x="106210" y="115762"/>
                    </a:cubicBezTo>
                    <a:lnTo>
                      <a:pt x="106210" y="169757"/>
                    </a:lnTo>
                    <a:cubicBezTo>
                      <a:pt x="92028" y="167357"/>
                      <a:pt x="84237" y="158106"/>
                      <a:pt x="82840" y="142005"/>
                    </a:cubicBezTo>
                    <a:lnTo>
                      <a:pt x="64095" y="142005"/>
                    </a:lnTo>
                    <a:cubicBezTo>
                      <a:pt x="65911" y="167420"/>
                      <a:pt x="79953" y="181574"/>
                      <a:pt x="106210" y="184461"/>
                    </a:cubicBezTo>
                    <a:lnTo>
                      <a:pt x="106210" y="199068"/>
                    </a:lnTo>
                    <a:lnTo>
                      <a:pt x="116532" y="199068"/>
                    </a:lnTo>
                    <a:lnTo>
                      <a:pt x="116532" y="184120"/>
                    </a:lnTo>
                    <a:cubicBezTo>
                      <a:pt x="128067" y="184013"/>
                      <a:pt x="139031" y="179091"/>
                      <a:pt x="146768" y="170536"/>
                    </a:cubicBezTo>
                    <a:cubicBezTo>
                      <a:pt x="153983" y="162440"/>
                      <a:pt x="157893" y="151928"/>
                      <a:pt x="157723" y="141080"/>
                    </a:cubicBezTo>
                    <a:cubicBezTo>
                      <a:pt x="158234" y="131756"/>
                      <a:pt x="155152" y="122588"/>
                      <a:pt x="149105" y="115470"/>
                    </a:cubicBezTo>
                    <a:cubicBezTo>
                      <a:pt x="143359" y="109189"/>
                      <a:pt x="132502" y="104369"/>
                      <a:pt x="116532" y="101107"/>
                    </a:cubicBezTo>
                    <a:lnTo>
                      <a:pt x="116532" y="52419"/>
                    </a:lnTo>
                    <a:cubicBezTo>
                      <a:pt x="127268" y="53091"/>
                      <a:pt x="135599" y="62059"/>
                      <a:pt x="135472" y="72819"/>
                    </a:cubicBezTo>
                    <a:lnTo>
                      <a:pt x="154606" y="72819"/>
                    </a:lnTo>
                    <a:cubicBezTo>
                      <a:pt x="152367" y="51138"/>
                      <a:pt x="139771" y="39434"/>
                      <a:pt x="116824" y="37715"/>
                    </a:cubicBezTo>
                    <a:lnTo>
                      <a:pt x="116824" y="22865"/>
                    </a:lnTo>
                    <a:close/>
                    <a:moveTo>
                      <a:pt x="106600" y="99111"/>
                    </a:moveTo>
                    <a:cubicBezTo>
                      <a:pt x="101230" y="97879"/>
                      <a:pt x="96224" y="95391"/>
                      <a:pt x="91994" y="91856"/>
                    </a:cubicBezTo>
                    <a:cubicBezTo>
                      <a:pt x="87889" y="87698"/>
                      <a:pt x="85825" y="81948"/>
                      <a:pt x="86346" y="76130"/>
                    </a:cubicBezTo>
                    <a:cubicBezTo>
                      <a:pt x="86346" y="62755"/>
                      <a:pt x="93147" y="54868"/>
                      <a:pt x="106746" y="52468"/>
                    </a:cubicBezTo>
                    <a:lnTo>
                      <a:pt x="106746" y="99111"/>
                    </a:lnTo>
                    <a:close/>
                    <a:moveTo>
                      <a:pt x="116922" y="169757"/>
                    </a:moveTo>
                    <a:lnTo>
                      <a:pt x="116922" y="118051"/>
                    </a:lnTo>
                    <a:cubicBezTo>
                      <a:pt x="123587" y="119229"/>
                      <a:pt x="129761" y="122325"/>
                      <a:pt x="134693" y="126961"/>
                    </a:cubicBezTo>
                    <a:cubicBezTo>
                      <a:pt x="138014" y="131391"/>
                      <a:pt x="139640" y="136868"/>
                      <a:pt x="139270" y="142395"/>
                    </a:cubicBezTo>
                    <a:cubicBezTo>
                      <a:pt x="139270" y="158754"/>
                      <a:pt x="131820" y="167907"/>
                      <a:pt x="116922" y="169757"/>
                    </a:cubicBezTo>
                    <a:close/>
                  </a:path>
                </a:pathLst>
              </a:custGeom>
              <a:grpFill/>
              <a:ln w="4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" name="フリーフォーム: 図形 44">
                <a:extLst>
                  <a:ext uri="{FF2B5EF4-FFF2-40B4-BE49-F238E27FC236}">
                    <a16:creationId xmlns:a16="http://schemas.microsoft.com/office/drawing/2014/main" id="{21565BF1-0510-E276-666B-0EF3E7BBB6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1254" y="4569510"/>
                <a:ext cx="509648" cy="508722"/>
              </a:xfrm>
              <a:custGeom>
                <a:avLst/>
                <a:gdLst>
                  <a:gd name="connsiteX0" fmla="*/ 109248 w 509648"/>
                  <a:gd name="connsiteY0" fmla="*/ 362543 h 508722"/>
                  <a:gd name="connsiteX1" fmla="*/ 135198 w 509648"/>
                  <a:gd name="connsiteY1" fmla="*/ 261953 h 508722"/>
                  <a:gd name="connsiteX2" fmla="*/ 123026 w 509648"/>
                  <a:gd name="connsiteY2" fmla="*/ 137652 h 508722"/>
                  <a:gd name="connsiteX3" fmla="*/ 95615 w 509648"/>
                  <a:gd name="connsiteY3" fmla="*/ 30197 h 508722"/>
                  <a:gd name="connsiteX4" fmla="*/ 103892 w 509648"/>
                  <a:gd name="connsiteY4" fmla="*/ 2445 h 508722"/>
                  <a:gd name="connsiteX5" fmla="*/ 133251 w 509648"/>
                  <a:gd name="connsiteY5" fmla="*/ 10722 h 508722"/>
                  <a:gd name="connsiteX6" fmla="*/ 134419 w 509648"/>
                  <a:gd name="connsiteY6" fmla="*/ 13156 h 508722"/>
                  <a:gd name="connsiteX7" fmla="*/ 160857 w 509648"/>
                  <a:gd name="connsiteY7" fmla="*/ 114428 h 508722"/>
                  <a:gd name="connsiteX8" fmla="*/ 175463 w 509648"/>
                  <a:gd name="connsiteY8" fmla="*/ 206935 h 508722"/>
                  <a:gd name="connsiteX9" fmla="*/ 423384 w 509648"/>
                  <a:gd name="connsiteY9" fmla="*/ 206935 h 508722"/>
                  <a:gd name="connsiteX10" fmla="*/ 443346 w 509648"/>
                  <a:gd name="connsiteY10" fmla="*/ 227676 h 508722"/>
                  <a:gd name="connsiteX11" fmla="*/ 424698 w 509648"/>
                  <a:gd name="connsiteY11" fmla="*/ 247833 h 508722"/>
                  <a:gd name="connsiteX12" fmla="*/ 377325 w 509648"/>
                  <a:gd name="connsiteY12" fmla="*/ 247833 h 508722"/>
                  <a:gd name="connsiteX13" fmla="*/ 377325 w 509648"/>
                  <a:gd name="connsiteY13" fmla="*/ 308840 h 508722"/>
                  <a:gd name="connsiteX14" fmla="*/ 406538 w 509648"/>
                  <a:gd name="connsiteY14" fmla="*/ 308840 h 508722"/>
                  <a:gd name="connsiteX15" fmla="*/ 428739 w 509648"/>
                  <a:gd name="connsiteY15" fmla="*/ 328315 h 508722"/>
                  <a:gd name="connsiteX16" fmla="*/ 410773 w 509648"/>
                  <a:gd name="connsiteY16" fmla="*/ 349543 h 508722"/>
                  <a:gd name="connsiteX17" fmla="*/ 411747 w 509648"/>
                  <a:gd name="connsiteY17" fmla="*/ 387715 h 508722"/>
                  <a:gd name="connsiteX18" fmla="*/ 427766 w 509648"/>
                  <a:gd name="connsiteY18" fmla="*/ 438496 h 508722"/>
                  <a:gd name="connsiteX19" fmla="*/ 476454 w 509648"/>
                  <a:gd name="connsiteY19" fmla="*/ 416246 h 508722"/>
                  <a:gd name="connsiteX20" fmla="*/ 506154 w 509648"/>
                  <a:gd name="connsiteY20" fmla="*/ 422429 h 508722"/>
                  <a:gd name="connsiteX21" fmla="*/ 488382 w 509648"/>
                  <a:gd name="connsiteY21" fmla="*/ 456803 h 508722"/>
                  <a:gd name="connsiteX22" fmla="*/ 264417 w 509648"/>
                  <a:gd name="connsiteY22" fmla="*/ 508412 h 508722"/>
                  <a:gd name="connsiteX23" fmla="*/ 11579 w 509648"/>
                  <a:gd name="connsiteY23" fmla="*/ 443657 h 508722"/>
                  <a:gd name="connsiteX24" fmla="*/ 2353 w 509648"/>
                  <a:gd name="connsiteY24" fmla="*/ 413719 h 508722"/>
                  <a:gd name="connsiteX25" fmla="*/ 2815 w 509648"/>
                  <a:gd name="connsiteY25" fmla="*/ 412886 h 508722"/>
                  <a:gd name="connsiteX26" fmla="*/ 31492 w 509648"/>
                  <a:gd name="connsiteY26" fmla="*/ 406995 h 508722"/>
                  <a:gd name="connsiteX27" fmla="*/ 80181 w 509648"/>
                  <a:gd name="connsiteY27" fmla="*/ 429927 h 508722"/>
                  <a:gd name="connsiteX28" fmla="*/ 109248 w 509648"/>
                  <a:gd name="connsiteY28" fmla="*/ 362543 h 508722"/>
                  <a:gd name="connsiteX29" fmla="*/ 278342 w 509648"/>
                  <a:gd name="connsiteY29" fmla="*/ 248223 h 508722"/>
                  <a:gd name="connsiteX30" fmla="*/ 250346 w 509648"/>
                  <a:gd name="connsiteY30" fmla="*/ 248223 h 508722"/>
                  <a:gd name="connsiteX31" fmla="*/ 250346 w 509648"/>
                  <a:gd name="connsiteY31" fmla="*/ 308840 h 508722"/>
                  <a:gd name="connsiteX32" fmla="*/ 278342 w 509648"/>
                  <a:gd name="connsiteY32" fmla="*/ 308840 h 508722"/>
                  <a:gd name="connsiteX33" fmla="*/ 340662 w 509648"/>
                  <a:gd name="connsiteY33" fmla="*/ 248223 h 508722"/>
                  <a:gd name="connsiteX34" fmla="*/ 312667 w 509648"/>
                  <a:gd name="connsiteY34" fmla="*/ 248223 h 508722"/>
                  <a:gd name="connsiteX35" fmla="*/ 312667 w 509648"/>
                  <a:gd name="connsiteY35" fmla="*/ 308840 h 508722"/>
                  <a:gd name="connsiteX36" fmla="*/ 340809 w 509648"/>
                  <a:gd name="connsiteY36" fmla="*/ 308840 h 508722"/>
                  <a:gd name="connsiteX37" fmla="*/ 212856 w 509648"/>
                  <a:gd name="connsiteY37" fmla="*/ 248223 h 508722"/>
                  <a:gd name="connsiteX38" fmla="*/ 177800 w 509648"/>
                  <a:gd name="connsiteY38" fmla="*/ 248223 h 508722"/>
                  <a:gd name="connsiteX39" fmla="*/ 176827 w 509648"/>
                  <a:gd name="connsiteY39" fmla="*/ 277436 h 508722"/>
                  <a:gd name="connsiteX40" fmla="*/ 172688 w 509648"/>
                  <a:gd name="connsiteY40" fmla="*/ 308840 h 508722"/>
                  <a:gd name="connsiteX41" fmla="*/ 212856 w 509648"/>
                  <a:gd name="connsiteY41" fmla="*/ 308840 h 508722"/>
                  <a:gd name="connsiteX42" fmla="*/ 120348 w 509648"/>
                  <a:gd name="connsiteY42" fmla="*/ 443414 h 508722"/>
                  <a:gd name="connsiteX43" fmla="*/ 254484 w 509648"/>
                  <a:gd name="connsiteY43" fmla="*/ 467028 h 508722"/>
                  <a:gd name="connsiteX44" fmla="*/ 387403 w 509648"/>
                  <a:gd name="connsiteY44" fmla="*/ 451691 h 508722"/>
                  <a:gd name="connsiteX45" fmla="*/ 369632 w 509648"/>
                  <a:gd name="connsiteY45" fmla="*/ 348764 h 508722"/>
                  <a:gd name="connsiteX46" fmla="*/ 160662 w 509648"/>
                  <a:gd name="connsiteY46" fmla="*/ 348764 h 50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09648" h="508722">
                    <a:moveTo>
                      <a:pt x="109248" y="362543"/>
                    </a:moveTo>
                    <a:cubicBezTo>
                      <a:pt x="128723" y="315948"/>
                      <a:pt x="135198" y="297154"/>
                      <a:pt x="135198" y="261953"/>
                    </a:cubicBezTo>
                    <a:cubicBezTo>
                      <a:pt x="136157" y="220178"/>
                      <a:pt x="132073" y="178443"/>
                      <a:pt x="123026" y="137652"/>
                    </a:cubicBezTo>
                    <a:cubicBezTo>
                      <a:pt x="115908" y="101350"/>
                      <a:pt x="106755" y="65476"/>
                      <a:pt x="95615" y="30197"/>
                    </a:cubicBezTo>
                    <a:cubicBezTo>
                      <a:pt x="93375" y="21628"/>
                      <a:pt x="91574" y="9748"/>
                      <a:pt x="103892" y="2445"/>
                    </a:cubicBezTo>
                    <a:cubicBezTo>
                      <a:pt x="114287" y="-3379"/>
                      <a:pt x="127428" y="332"/>
                      <a:pt x="133251" y="10722"/>
                    </a:cubicBezTo>
                    <a:cubicBezTo>
                      <a:pt x="133689" y="11510"/>
                      <a:pt x="134078" y="12323"/>
                      <a:pt x="134419" y="13156"/>
                    </a:cubicBezTo>
                    <a:cubicBezTo>
                      <a:pt x="137146" y="22894"/>
                      <a:pt x="150146" y="64765"/>
                      <a:pt x="160857" y="114428"/>
                    </a:cubicBezTo>
                    <a:cubicBezTo>
                      <a:pt x="167445" y="144965"/>
                      <a:pt x="172323" y="175853"/>
                      <a:pt x="175463" y="206935"/>
                    </a:cubicBezTo>
                    <a:lnTo>
                      <a:pt x="423384" y="206935"/>
                    </a:lnTo>
                    <a:cubicBezTo>
                      <a:pt x="434577" y="207252"/>
                      <a:pt x="443458" y="216478"/>
                      <a:pt x="443346" y="227676"/>
                    </a:cubicBezTo>
                    <a:cubicBezTo>
                      <a:pt x="443020" y="238100"/>
                      <a:pt x="435069" y="246699"/>
                      <a:pt x="424698" y="247833"/>
                    </a:cubicBezTo>
                    <a:lnTo>
                      <a:pt x="377325" y="247833"/>
                    </a:lnTo>
                    <a:lnTo>
                      <a:pt x="377325" y="308840"/>
                    </a:lnTo>
                    <a:lnTo>
                      <a:pt x="406538" y="308840"/>
                    </a:lnTo>
                    <a:cubicBezTo>
                      <a:pt x="410773" y="308840"/>
                      <a:pt x="428739" y="310933"/>
                      <a:pt x="428739" y="328315"/>
                    </a:cubicBezTo>
                    <a:cubicBezTo>
                      <a:pt x="428739" y="345697"/>
                      <a:pt x="410773" y="349543"/>
                      <a:pt x="410773" y="349543"/>
                    </a:cubicBezTo>
                    <a:cubicBezTo>
                      <a:pt x="410048" y="362270"/>
                      <a:pt x="410374" y="375041"/>
                      <a:pt x="411747" y="387715"/>
                    </a:cubicBezTo>
                    <a:cubicBezTo>
                      <a:pt x="413106" y="405651"/>
                      <a:pt x="418588" y="423028"/>
                      <a:pt x="427766" y="438496"/>
                    </a:cubicBezTo>
                    <a:cubicBezTo>
                      <a:pt x="427766" y="438496"/>
                      <a:pt x="462529" y="423403"/>
                      <a:pt x="476454" y="416246"/>
                    </a:cubicBezTo>
                    <a:cubicBezTo>
                      <a:pt x="490379" y="409089"/>
                      <a:pt x="502599" y="415126"/>
                      <a:pt x="506154" y="422429"/>
                    </a:cubicBezTo>
                    <a:cubicBezTo>
                      <a:pt x="509708" y="429732"/>
                      <a:pt x="516135" y="443414"/>
                      <a:pt x="488382" y="456803"/>
                    </a:cubicBezTo>
                    <a:cubicBezTo>
                      <a:pt x="460630" y="470192"/>
                      <a:pt x="390081" y="508412"/>
                      <a:pt x="264417" y="508412"/>
                    </a:cubicBezTo>
                    <a:cubicBezTo>
                      <a:pt x="138753" y="508412"/>
                      <a:pt x="24968" y="451107"/>
                      <a:pt x="11579" y="443657"/>
                    </a:cubicBezTo>
                    <a:cubicBezTo>
                      <a:pt x="765" y="437936"/>
                      <a:pt x="-3368" y="424532"/>
                      <a:pt x="2353" y="413719"/>
                    </a:cubicBezTo>
                    <a:cubicBezTo>
                      <a:pt x="2499" y="413436"/>
                      <a:pt x="2654" y="413159"/>
                      <a:pt x="2815" y="412886"/>
                    </a:cubicBezTo>
                    <a:cubicBezTo>
                      <a:pt x="7976" y="404317"/>
                      <a:pt x="22875" y="401639"/>
                      <a:pt x="31492" y="406995"/>
                    </a:cubicBezTo>
                    <a:cubicBezTo>
                      <a:pt x="40110" y="412351"/>
                      <a:pt x="80181" y="429927"/>
                      <a:pt x="80181" y="429927"/>
                    </a:cubicBezTo>
                    <a:cubicBezTo>
                      <a:pt x="80181" y="429927"/>
                      <a:pt x="89626" y="409089"/>
                      <a:pt x="109248" y="362543"/>
                    </a:cubicBezTo>
                    <a:close/>
                    <a:moveTo>
                      <a:pt x="278342" y="248223"/>
                    </a:moveTo>
                    <a:lnTo>
                      <a:pt x="250346" y="248223"/>
                    </a:lnTo>
                    <a:lnTo>
                      <a:pt x="250346" y="308840"/>
                    </a:lnTo>
                    <a:lnTo>
                      <a:pt x="278342" y="308840"/>
                    </a:lnTo>
                    <a:close/>
                    <a:moveTo>
                      <a:pt x="340662" y="248223"/>
                    </a:moveTo>
                    <a:lnTo>
                      <a:pt x="312667" y="248223"/>
                    </a:lnTo>
                    <a:lnTo>
                      <a:pt x="312667" y="308840"/>
                    </a:lnTo>
                    <a:lnTo>
                      <a:pt x="340809" y="308840"/>
                    </a:lnTo>
                    <a:close/>
                    <a:moveTo>
                      <a:pt x="212856" y="248223"/>
                    </a:moveTo>
                    <a:lnTo>
                      <a:pt x="177800" y="248223"/>
                    </a:lnTo>
                    <a:cubicBezTo>
                      <a:pt x="178356" y="257970"/>
                      <a:pt x="178029" y="267747"/>
                      <a:pt x="176827" y="277436"/>
                    </a:cubicBezTo>
                    <a:cubicBezTo>
                      <a:pt x="175999" y="287967"/>
                      <a:pt x="174616" y="298449"/>
                      <a:pt x="172688" y="308840"/>
                    </a:cubicBezTo>
                    <a:lnTo>
                      <a:pt x="212856" y="308840"/>
                    </a:lnTo>
                    <a:close/>
                    <a:moveTo>
                      <a:pt x="120348" y="443414"/>
                    </a:moveTo>
                    <a:cubicBezTo>
                      <a:pt x="120348" y="443414"/>
                      <a:pt x="187051" y="465810"/>
                      <a:pt x="254484" y="467028"/>
                    </a:cubicBezTo>
                    <a:cubicBezTo>
                      <a:pt x="299234" y="467096"/>
                      <a:pt x="343842" y="461949"/>
                      <a:pt x="387403" y="451691"/>
                    </a:cubicBezTo>
                    <a:cubicBezTo>
                      <a:pt x="387403" y="451691"/>
                      <a:pt x="366954" y="416635"/>
                      <a:pt x="369632" y="348764"/>
                    </a:cubicBezTo>
                    <a:lnTo>
                      <a:pt x="160662" y="348764"/>
                    </a:lnTo>
                    <a:close/>
                  </a:path>
                </a:pathLst>
              </a:custGeom>
              <a:grpFill/>
              <a:ln w="4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sz="1579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18EA7DDD-02EA-7738-46C4-FB1EB4492D8E}"/>
                </a:ext>
              </a:extLst>
            </p:cNvPr>
            <p:cNvSpPr txBox="1">
              <a:spLocks/>
            </p:cNvSpPr>
            <p:nvPr/>
          </p:nvSpPr>
          <p:spPr>
            <a:xfrm>
              <a:off x="2059341" y="3173767"/>
              <a:ext cx="810574" cy="1904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801865" fontAlgn="base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579" b="1">
                  <a:solidFill>
                    <a:srgbClr val="408FA6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年金</a:t>
              </a: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8716D812-4936-FFFF-253D-8963FDD3CC64}"/>
                </a:ext>
              </a:extLst>
            </p:cNvPr>
            <p:cNvSpPr txBox="1">
              <a:spLocks/>
            </p:cNvSpPr>
            <p:nvPr/>
          </p:nvSpPr>
          <p:spPr>
            <a:xfrm>
              <a:off x="1180284" y="3173767"/>
              <a:ext cx="810574" cy="1904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801865" fontAlgn="base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579" b="1">
                  <a:solidFill>
                    <a:srgbClr val="408FA6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銀行</a:t>
              </a:r>
            </a:p>
          </p:txBody>
        </p:sp>
      </p:grpSp>
      <p:sp>
        <p:nvSpPr>
          <p:cNvPr id="68" name="タイトル 1">
            <a:extLst>
              <a:ext uri="{FF2B5EF4-FFF2-40B4-BE49-F238E27FC236}">
                <a16:creationId xmlns:a16="http://schemas.microsoft.com/office/drawing/2014/main" id="{73AE21DD-80E6-3E7F-3AD0-5D4B8D1B2A57}"/>
              </a:ext>
            </a:extLst>
          </p:cNvPr>
          <p:cNvSpPr txBox="1">
            <a:spLocks/>
          </p:cNvSpPr>
          <p:nvPr/>
        </p:nvSpPr>
        <p:spPr>
          <a:xfrm>
            <a:off x="4271180" y="1616697"/>
            <a:ext cx="3598341" cy="315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rgbClr val="164B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90"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  <a:endParaRPr lang="en-US" altLang="ja-JP" sz="259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590"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</a:t>
            </a:r>
            <a:r>
              <a:rPr lang="en-US" altLang="ja-JP" sz="2590">
                <a:latin typeface="Meiryo UI" panose="020B0604030504040204" pitchFamily="50" charset="-128"/>
                <a:ea typeface="Meiryo UI" panose="020B0604030504040204" pitchFamily="50" charset="-128"/>
              </a:rPr>
              <a:t>SI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CDF396E-4BB0-2080-6286-4669387DB161}"/>
              </a:ext>
            </a:extLst>
          </p:cNvPr>
          <p:cNvGrpSpPr/>
          <p:nvPr/>
        </p:nvGrpSpPr>
        <p:grpSpPr>
          <a:xfrm>
            <a:off x="3129938" y="3772021"/>
            <a:ext cx="1369191" cy="1015100"/>
            <a:chOff x="3913409" y="4066442"/>
            <a:chExt cx="1561305" cy="1157530"/>
          </a:xfrm>
        </p:grpSpPr>
        <p:sp>
          <p:nvSpPr>
            <p:cNvPr id="109" name="楕円 108">
              <a:extLst>
                <a:ext uri="{FF2B5EF4-FFF2-40B4-BE49-F238E27FC236}">
                  <a16:creationId xmlns:a16="http://schemas.microsoft.com/office/drawing/2014/main" id="{AEC3239F-A00F-F146-D14D-E391C503CD6B}"/>
                </a:ext>
              </a:extLst>
            </p:cNvPr>
            <p:cNvSpPr/>
            <p:nvPr/>
          </p:nvSpPr>
          <p:spPr>
            <a:xfrm>
              <a:off x="4200497" y="4066442"/>
              <a:ext cx="1157530" cy="1157530"/>
            </a:xfrm>
            <a:prstGeom prst="ellipse">
              <a:avLst/>
            </a:prstGeom>
            <a:solidFill>
              <a:srgbClr val="164B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0" name="二等辺三角形 109">
              <a:extLst>
                <a:ext uri="{FF2B5EF4-FFF2-40B4-BE49-F238E27FC236}">
                  <a16:creationId xmlns:a16="http://schemas.microsoft.com/office/drawing/2014/main" id="{EB9B85B9-182F-2B93-9D40-25DB8D477BD9}"/>
                </a:ext>
              </a:extLst>
            </p:cNvPr>
            <p:cNvSpPr/>
            <p:nvPr/>
          </p:nvSpPr>
          <p:spPr>
            <a:xfrm rot="16200000">
              <a:off x="4011381" y="4443822"/>
              <a:ext cx="206828" cy="402771"/>
            </a:xfrm>
            <a:prstGeom prst="triangle">
              <a:avLst/>
            </a:prstGeom>
            <a:solidFill>
              <a:srgbClr val="164B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8E593473-D836-5FB9-B968-599571AB5011}"/>
                </a:ext>
              </a:extLst>
            </p:cNvPr>
            <p:cNvGrpSpPr/>
            <p:nvPr/>
          </p:nvGrpSpPr>
          <p:grpSpPr>
            <a:xfrm>
              <a:off x="4116273" y="4392391"/>
              <a:ext cx="1358441" cy="766259"/>
              <a:chOff x="8265339" y="1329811"/>
              <a:chExt cx="1358441" cy="766259"/>
            </a:xfrm>
          </p:grpSpPr>
          <p:sp>
            <p:nvSpPr>
              <p:cNvPr id="112" name="タイトル 1">
                <a:extLst>
                  <a:ext uri="{FF2B5EF4-FFF2-40B4-BE49-F238E27FC236}">
                    <a16:creationId xmlns:a16="http://schemas.microsoft.com/office/drawing/2014/main" id="{043A22C3-B7AB-8500-FAA2-1E427C9C0F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5339" y="1329811"/>
                <a:ext cx="1358441" cy="498598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1" kern="1200">
                    <a:solidFill>
                      <a:srgbClr val="164B7F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sz="3157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70</a:t>
                </a:r>
                <a:r>
                  <a:rPr lang="en-US" altLang="ja-JP" sz="1754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%</a:t>
                </a:r>
                <a:endParaRPr lang="ja-JP" altLang="en-US" sz="1754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" name="タイトル 1">
                <a:extLst>
                  <a:ext uri="{FF2B5EF4-FFF2-40B4-BE49-F238E27FC236}">
                    <a16:creationId xmlns:a16="http://schemas.microsoft.com/office/drawing/2014/main" id="{41CD0699-3352-C4E7-5285-AC45B30975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97951" y="1691529"/>
                <a:ext cx="827153" cy="404541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1" kern="1200">
                    <a:solidFill>
                      <a:srgbClr val="164B7F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ja-JP" altLang="en-US" sz="877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要員比率</a:t>
                </a:r>
              </a:p>
            </p:txBody>
          </p:sp>
        </p:grpSp>
      </p:grp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1069C8F8-901E-FF36-5AF9-716AFBE2AFDE}"/>
              </a:ext>
            </a:extLst>
          </p:cNvPr>
          <p:cNvGrpSpPr/>
          <p:nvPr/>
        </p:nvGrpSpPr>
        <p:grpSpPr>
          <a:xfrm>
            <a:off x="4420914" y="2606659"/>
            <a:ext cx="2385578" cy="486460"/>
            <a:chOff x="4821715" y="596965"/>
            <a:chExt cx="3950062" cy="805485"/>
          </a:xfrm>
        </p:grpSpPr>
        <p:pic>
          <p:nvPicPr>
            <p:cNvPr id="3" name="Picture 2" descr="セールスフォース (企業) - Wikipedia">
              <a:extLst>
                <a:ext uri="{FF2B5EF4-FFF2-40B4-BE49-F238E27FC236}">
                  <a16:creationId xmlns:a16="http://schemas.microsoft.com/office/drawing/2014/main" id="{34285023-7C5A-7C80-364E-E746AEE39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715" y="596965"/>
              <a:ext cx="1084844" cy="759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ega logo">
              <a:extLst>
                <a:ext uri="{FF2B5EF4-FFF2-40B4-BE49-F238E27FC236}">
                  <a16:creationId xmlns:a16="http://schemas.microsoft.com/office/drawing/2014/main" id="{8B608EBD-F77F-6F47-832F-18F6B766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1636" y="610834"/>
              <a:ext cx="1069751" cy="791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A6D4B7C-38B2-5774-64FC-E2B57BA6D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5489" y="632828"/>
              <a:ext cx="1256288" cy="62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468CA61-0D29-EAF5-FDD8-00850C676D9C}"/>
              </a:ext>
            </a:extLst>
          </p:cNvPr>
          <p:cNvSpPr txBox="1"/>
          <p:nvPr/>
        </p:nvSpPr>
        <p:spPr>
          <a:xfrm>
            <a:off x="7412872" y="4192351"/>
            <a:ext cx="2808537" cy="6808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40000"/>
              </a:lnSpc>
            </a:pPr>
            <a:r>
              <a:rPr lang="ja-JP" altLang="en-US" sz="1079" spc="44">
                <a:latin typeface="Meiryo UI" panose="020B0604030504040204" pitchFamily="50" charset="-128"/>
                <a:ea typeface="Meiryo UI" panose="020B0604030504040204" pitchFamily="50" charset="-128"/>
                <a:hlinkClick r:id="rId5"/>
              </a:rPr>
              <a:t>テスト自動化ツール</a:t>
            </a:r>
            <a:r>
              <a:rPr lang="en-US" altLang="ja-JP" sz="1079" spc="44">
                <a:latin typeface="Meiryo UI" panose="020B0604030504040204" pitchFamily="50" charset="-128"/>
                <a:ea typeface="Meiryo UI" panose="020B0604030504040204" pitchFamily="50" charset="-128"/>
                <a:hlinkClick r:id="rId5"/>
              </a:rPr>
              <a:t>ATgo</a:t>
            </a:r>
            <a:r>
              <a:rPr lang="ja-JP" altLang="en-US" sz="1079" spc="44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ja-JP" altLang="en-US" sz="1079" spc="44">
                <a:latin typeface="Meiryo UI" panose="020B0604030504040204" pitchFamily="50" charset="-128"/>
                <a:ea typeface="Meiryo UI" panose="020B0604030504040204" pitchFamily="50" charset="-128"/>
                <a:hlinkClick r:id="rId6"/>
              </a:rPr>
              <a:t>生成</a:t>
            </a:r>
            <a:r>
              <a:rPr lang="en-US" altLang="ja-JP" sz="1079" spc="44">
                <a:latin typeface="Meiryo UI" panose="020B0604030504040204" pitchFamily="50" charset="-128"/>
                <a:ea typeface="Meiryo UI" panose="020B0604030504040204" pitchFamily="50" charset="-128"/>
                <a:hlinkClick r:id="rId6"/>
              </a:rPr>
              <a:t>AI</a:t>
            </a:r>
            <a:r>
              <a:rPr lang="ja-JP" altLang="en-US" sz="1079" spc="44">
                <a:latin typeface="Meiryo UI" panose="020B0604030504040204" pitchFamily="50" charset="-128"/>
                <a:ea typeface="Meiryo UI" panose="020B0604030504040204" pitchFamily="50" charset="-128"/>
                <a:hlinkClick r:id="rId6"/>
              </a:rPr>
              <a:t>ソリューション</a:t>
            </a:r>
            <a:r>
              <a:rPr lang="en-US" altLang="ja-JP" sz="1079" spc="44">
                <a:latin typeface="Meiryo UI" panose="020B0604030504040204" pitchFamily="50" charset="-128"/>
                <a:ea typeface="Meiryo UI" panose="020B0604030504040204" pitchFamily="50" charset="-128"/>
                <a:hlinkClick r:id="rId6"/>
              </a:rPr>
              <a:t>BrainGo</a:t>
            </a:r>
            <a:r>
              <a:rPr lang="ja-JP" altLang="en-US" sz="1079" spc="44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sz="1079" spc="44">
                <a:latin typeface="Meiryo UI" panose="020B0604030504040204" pitchFamily="50" charset="-128"/>
                <a:ea typeface="Meiryo UI" panose="020B0604030504040204" pitchFamily="50" charset="-128"/>
              </a:rPr>
              <a:t>COBOL</a:t>
            </a:r>
            <a:r>
              <a:rPr lang="ja-JP" altLang="en-US" sz="1079" spc="44">
                <a:latin typeface="Meiryo UI" panose="020B0604030504040204" pitchFamily="50" charset="-128"/>
                <a:ea typeface="Meiryo UI" panose="020B0604030504040204" pitchFamily="50" charset="-128"/>
              </a:rPr>
              <a:t>から</a:t>
            </a:r>
            <a:r>
              <a:rPr lang="en-US" altLang="ja-JP" sz="1079" spc="44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sz="1079" spc="44">
                <a:latin typeface="Meiryo UI" panose="020B0604030504040204" pitchFamily="50" charset="-128"/>
                <a:ea typeface="Meiryo UI" panose="020B0604030504040204" pitchFamily="50" charset="-128"/>
              </a:rPr>
              <a:t>変換ソリューションなど</a:t>
            </a:r>
            <a:endParaRPr lang="ja-JP" altLang="en-US" sz="1079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1" name="グラフィックス 70">
            <a:extLst>
              <a:ext uri="{FF2B5EF4-FFF2-40B4-BE49-F238E27FC236}">
                <a16:creationId xmlns:a16="http://schemas.microsoft.com/office/drawing/2014/main" id="{6776FA18-FA32-6338-639A-E26292FDA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0917" y="3017594"/>
            <a:ext cx="1461922" cy="446387"/>
          </a:xfrm>
          <a:prstGeom prst="rect">
            <a:avLst/>
          </a:prstGeom>
        </p:spPr>
      </p:pic>
      <p:pic>
        <p:nvPicPr>
          <p:cNvPr id="72" name="グラフィックス 71">
            <a:extLst>
              <a:ext uri="{FF2B5EF4-FFF2-40B4-BE49-F238E27FC236}">
                <a16:creationId xmlns:a16="http://schemas.microsoft.com/office/drawing/2014/main" id="{F765E718-FE38-B0C6-CAA1-973BCB4B4E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2730" y="3590196"/>
            <a:ext cx="1707952" cy="332102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FB9A938-D91B-9972-7D32-52CA2AC2F6D6}"/>
              </a:ext>
            </a:extLst>
          </p:cNvPr>
          <p:cNvSpPr txBox="1"/>
          <p:nvPr/>
        </p:nvSpPr>
        <p:spPr>
          <a:xfrm>
            <a:off x="4574787" y="5257536"/>
            <a:ext cx="2538709" cy="4343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40000"/>
              </a:lnSpc>
            </a:pPr>
            <a:r>
              <a:rPr lang="ja-JP" altLang="ja-JP" sz="1079">
                <a:latin typeface="Meiryo UI" panose="020B0604030504040204" pitchFamily="50" charset="-128"/>
                <a:ea typeface="Meiryo UI" panose="020B0604030504040204" pitchFamily="50" charset="-128"/>
              </a:rPr>
              <a:t>子供の</a:t>
            </a:r>
            <a:r>
              <a:rPr lang="ja-JP" altLang="en-US" sz="1079">
                <a:latin typeface="Meiryo UI" panose="020B0604030504040204" pitchFamily="50" charset="-128"/>
                <a:ea typeface="Meiryo UI" panose="020B0604030504040204" pitchFamily="50" charset="-128"/>
              </a:rPr>
              <a:t>教育および</a:t>
            </a:r>
            <a:r>
              <a:rPr lang="ja-JP" altLang="ja-JP" sz="1079">
                <a:latin typeface="Meiryo UI" panose="020B0604030504040204" pitchFamily="50" charset="-128"/>
                <a:ea typeface="Meiryo UI" panose="020B0604030504040204" pitchFamily="50" charset="-128"/>
              </a:rPr>
              <a:t>大学生の</a:t>
            </a:r>
            <a:r>
              <a:rPr lang="ja-JP" altLang="en-US" sz="1079">
                <a:latin typeface="Meiryo UI" panose="020B0604030504040204" pitchFamily="50" charset="-128"/>
                <a:ea typeface="Meiryo UI" panose="020B0604030504040204" pitchFamily="50" charset="-128"/>
              </a:rPr>
              <a:t>経済</a:t>
            </a:r>
            <a:r>
              <a:rPr lang="ja-JP" altLang="ja-JP" sz="1079">
                <a:latin typeface="Meiryo UI" panose="020B0604030504040204" pitchFamily="50" charset="-128"/>
                <a:ea typeface="Meiryo UI" panose="020B0604030504040204" pitchFamily="50" charset="-128"/>
              </a:rPr>
              <a:t>難の社会課題解決に取り組</a:t>
            </a:r>
            <a:r>
              <a:rPr lang="ja-JP" altLang="en-US" sz="1079">
                <a:latin typeface="Meiryo UI" panose="020B0604030504040204" pitchFamily="50" charset="-128"/>
                <a:ea typeface="Meiryo UI" panose="020B0604030504040204" pitchFamily="50" charset="-128"/>
              </a:rPr>
              <a:t>む</a:t>
            </a:r>
            <a:r>
              <a:rPr lang="ja-JP" altLang="en-US" sz="1079">
                <a:latin typeface="Meiryo UI" panose="020B0604030504040204" pitchFamily="50" charset="-128"/>
                <a:ea typeface="Meiryo UI" panose="020B0604030504040204" pitchFamily="50" charset="-128"/>
                <a:hlinkClick r:id="rId11"/>
              </a:rPr>
              <a:t>勉強・質問アプリ</a:t>
            </a:r>
            <a:r>
              <a:rPr lang="en-US" altLang="ja-JP" sz="1079">
                <a:latin typeface="Meiryo UI" panose="020B0604030504040204" pitchFamily="50" charset="-128"/>
                <a:ea typeface="Meiryo UI" panose="020B0604030504040204" pitchFamily="50" charset="-128"/>
                <a:hlinkClick r:id="rId11"/>
              </a:rPr>
              <a:t>Rakumon</a:t>
            </a:r>
            <a:endParaRPr lang="ja-JP" altLang="en-US" sz="1079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01A15E-6C30-3410-D5CE-EA4EBFE3777B}"/>
              </a:ext>
            </a:extLst>
          </p:cNvPr>
          <p:cNvSpPr txBox="1"/>
          <p:nvPr/>
        </p:nvSpPr>
        <p:spPr>
          <a:xfrm>
            <a:off x="4688569" y="3329159"/>
            <a:ext cx="1850269" cy="2018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ja-JP" altLang="en-US" sz="1079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製品導入支援など</a:t>
            </a:r>
          </a:p>
        </p:txBody>
      </p:sp>
      <p:pic>
        <p:nvPicPr>
          <p:cNvPr id="61" name="グラフィックス 60">
            <a:extLst>
              <a:ext uri="{FF2B5EF4-FFF2-40B4-BE49-F238E27FC236}">
                <a16:creationId xmlns:a16="http://schemas.microsoft.com/office/drawing/2014/main" id="{BDCE5EFD-CE25-9574-0662-01B80879A6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74783" y="4722274"/>
            <a:ext cx="2298670" cy="445863"/>
          </a:xfrm>
          <a:prstGeom prst="rect">
            <a:avLst/>
          </a:prstGeom>
        </p:spPr>
      </p:pic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1FBCBCAE-83CE-310A-E3E6-DF31FBC99B89}"/>
              </a:ext>
            </a:extLst>
          </p:cNvPr>
          <p:cNvGrpSpPr/>
          <p:nvPr/>
        </p:nvGrpSpPr>
        <p:grpSpPr>
          <a:xfrm>
            <a:off x="8889248" y="1756907"/>
            <a:ext cx="1116906" cy="1029281"/>
            <a:chOff x="8257536" y="931670"/>
            <a:chExt cx="1273621" cy="1173701"/>
          </a:xfrm>
        </p:grpSpPr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1513E21C-8C5A-5798-5C80-CBDBCE2B1041}"/>
                </a:ext>
              </a:extLst>
            </p:cNvPr>
            <p:cNvSpPr/>
            <p:nvPr/>
          </p:nvSpPr>
          <p:spPr>
            <a:xfrm>
              <a:off x="8373627" y="931670"/>
              <a:ext cx="1157530" cy="1157530"/>
            </a:xfrm>
            <a:prstGeom prst="ellipse">
              <a:avLst/>
            </a:prstGeom>
            <a:solidFill>
              <a:srgbClr val="C1E1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4" name="二等辺三角形 73">
              <a:extLst>
                <a:ext uri="{FF2B5EF4-FFF2-40B4-BE49-F238E27FC236}">
                  <a16:creationId xmlns:a16="http://schemas.microsoft.com/office/drawing/2014/main" id="{F8BA8E67-2801-AF22-0388-9C78F863D832}"/>
                </a:ext>
              </a:extLst>
            </p:cNvPr>
            <p:cNvSpPr/>
            <p:nvPr/>
          </p:nvSpPr>
          <p:spPr>
            <a:xfrm rot="13500000">
              <a:off x="8355508" y="1800571"/>
              <a:ext cx="206828" cy="402771"/>
            </a:xfrm>
            <a:prstGeom prst="triangle">
              <a:avLst/>
            </a:prstGeom>
            <a:solidFill>
              <a:srgbClr val="C1E1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0799FC85-1053-7D73-A818-4295F4055B9A}"/>
                </a:ext>
              </a:extLst>
            </p:cNvPr>
            <p:cNvGrpSpPr/>
            <p:nvPr/>
          </p:nvGrpSpPr>
          <p:grpSpPr>
            <a:xfrm>
              <a:off x="8458922" y="1257619"/>
              <a:ext cx="1035069" cy="766259"/>
              <a:chOff x="8434858" y="1329811"/>
              <a:chExt cx="1035069" cy="766259"/>
            </a:xfrm>
          </p:grpSpPr>
          <p:sp>
            <p:nvSpPr>
              <p:cNvPr id="79" name="タイトル 1">
                <a:extLst>
                  <a:ext uri="{FF2B5EF4-FFF2-40B4-BE49-F238E27FC236}">
                    <a16:creationId xmlns:a16="http://schemas.microsoft.com/office/drawing/2014/main" id="{F5B67104-CB52-AAAE-5322-B1E8C85413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4858" y="1329811"/>
                <a:ext cx="1035069" cy="498598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1" kern="1200">
                    <a:solidFill>
                      <a:srgbClr val="164B7F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sz="4385">
                    <a:solidFill>
                      <a:srgbClr val="408FA6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8</a:t>
                </a:r>
                <a:r>
                  <a:rPr lang="en-US" altLang="ja-JP" sz="1754">
                    <a:solidFill>
                      <a:srgbClr val="408FA6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%</a:t>
                </a:r>
                <a:endParaRPr lang="ja-JP" altLang="en-US" sz="1754">
                  <a:solidFill>
                    <a:srgbClr val="408FA6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タイトル 1">
                <a:extLst>
                  <a:ext uri="{FF2B5EF4-FFF2-40B4-BE49-F238E27FC236}">
                    <a16:creationId xmlns:a16="http://schemas.microsoft.com/office/drawing/2014/main" id="{459BBD4D-FB52-3D39-A791-775C9C611F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3169" y="1691529"/>
                <a:ext cx="896168" cy="404541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1" kern="1200">
                    <a:solidFill>
                      <a:srgbClr val="164B7F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ja-JP" altLang="en-US" sz="877">
                    <a:solidFill>
                      <a:srgbClr val="408FA6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要員比率</a:t>
                </a:r>
              </a:p>
            </p:txBody>
          </p:sp>
        </p:grp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738048AE-A57A-24EF-1A96-4D8C4E317354}"/>
              </a:ext>
            </a:extLst>
          </p:cNvPr>
          <p:cNvGrpSpPr/>
          <p:nvPr/>
        </p:nvGrpSpPr>
        <p:grpSpPr>
          <a:xfrm>
            <a:off x="3107965" y="5952179"/>
            <a:ext cx="1146895" cy="1039293"/>
            <a:chOff x="8373627" y="904084"/>
            <a:chExt cx="1307818" cy="1185116"/>
          </a:xfrm>
        </p:grpSpPr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E3FA564C-88EB-8360-4E24-53ECE4620D93}"/>
                </a:ext>
              </a:extLst>
            </p:cNvPr>
            <p:cNvSpPr/>
            <p:nvPr/>
          </p:nvSpPr>
          <p:spPr>
            <a:xfrm>
              <a:off x="8373627" y="931670"/>
              <a:ext cx="1157530" cy="1157530"/>
            </a:xfrm>
            <a:prstGeom prst="ellipse">
              <a:avLst/>
            </a:prstGeom>
            <a:solidFill>
              <a:srgbClr val="C1E1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8" name="二等辺三角形 87">
              <a:extLst>
                <a:ext uri="{FF2B5EF4-FFF2-40B4-BE49-F238E27FC236}">
                  <a16:creationId xmlns:a16="http://schemas.microsoft.com/office/drawing/2014/main" id="{CC514F33-3E05-F02C-4791-4A309E626000}"/>
                </a:ext>
              </a:extLst>
            </p:cNvPr>
            <p:cNvSpPr/>
            <p:nvPr/>
          </p:nvSpPr>
          <p:spPr>
            <a:xfrm rot="2700000">
              <a:off x="9376646" y="806113"/>
              <a:ext cx="206828" cy="402770"/>
            </a:xfrm>
            <a:prstGeom prst="triangle">
              <a:avLst/>
            </a:prstGeom>
            <a:solidFill>
              <a:srgbClr val="C1E1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431C022B-602F-FB39-A39E-9F325F8F9560}"/>
                </a:ext>
              </a:extLst>
            </p:cNvPr>
            <p:cNvGrpSpPr/>
            <p:nvPr/>
          </p:nvGrpSpPr>
          <p:grpSpPr>
            <a:xfrm>
              <a:off x="8458922" y="1257619"/>
              <a:ext cx="1035069" cy="766259"/>
              <a:chOff x="8434858" y="1329811"/>
              <a:chExt cx="1035069" cy="766259"/>
            </a:xfrm>
          </p:grpSpPr>
          <p:sp>
            <p:nvSpPr>
              <p:cNvPr id="90" name="タイトル 1">
                <a:extLst>
                  <a:ext uri="{FF2B5EF4-FFF2-40B4-BE49-F238E27FC236}">
                    <a16:creationId xmlns:a16="http://schemas.microsoft.com/office/drawing/2014/main" id="{B267E15B-AAA8-3225-54E5-73E69CCBE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4858" y="1329811"/>
                <a:ext cx="1035069" cy="498598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1" kern="1200">
                    <a:solidFill>
                      <a:srgbClr val="164B7F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sz="4385">
                    <a:solidFill>
                      <a:srgbClr val="408FA6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2</a:t>
                </a:r>
                <a:r>
                  <a:rPr lang="en-US" altLang="ja-JP" sz="1754">
                    <a:solidFill>
                      <a:srgbClr val="408FA6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%</a:t>
                </a:r>
                <a:endParaRPr lang="ja-JP" altLang="en-US" sz="1754">
                  <a:solidFill>
                    <a:srgbClr val="408FA6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" name="タイトル 1">
                <a:extLst>
                  <a:ext uri="{FF2B5EF4-FFF2-40B4-BE49-F238E27FC236}">
                    <a16:creationId xmlns:a16="http://schemas.microsoft.com/office/drawing/2014/main" id="{BEC50106-70C6-2818-56C5-8E7E21998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94003" y="1691529"/>
                <a:ext cx="898842" cy="404541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1" kern="1200">
                    <a:solidFill>
                      <a:srgbClr val="164B7F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ja-JP" altLang="en-US" sz="877">
                    <a:solidFill>
                      <a:srgbClr val="408FA6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要員比率</a:t>
                </a:r>
              </a:p>
            </p:txBody>
          </p:sp>
        </p:grp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0A6CAE7-4938-EA1A-9823-B68D4E24E456}"/>
              </a:ext>
            </a:extLst>
          </p:cNvPr>
          <p:cNvGrpSpPr/>
          <p:nvPr/>
        </p:nvGrpSpPr>
        <p:grpSpPr>
          <a:xfrm>
            <a:off x="6288969" y="694902"/>
            <a:ext cx="1209764" cy="1015100"/>
            <a:chOff x="8261906" y="939755"/>
            <a:chExt cx="1379508" cy="1157530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F286A4F3-6081-43BD-2523-87954E9BF93C}"/>
                </a:ext>
              </a:extLst>
            </p:cNvPr>
            <p:cNvSpPr/>
            <p:nvPr/>
          </p:nvSpPr>
          <p:spPr>
            <a:xfrm>
              <a:off x="8373627" y="939755"/>
              <a:ext cx="1157530" cy="1157530"/>
            </a:xfrm>
            <a:prstGeom prst="ellipse">
              <a:avLst/>
            </a:prstGeom>
            <a:solidFill>
              <a:srgbClr val="C1E1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" name="二等辺三角形 8">
              <a:extLst>
                <a:ext uri="{FF2B5EF4-FFF2-40B4-BE49-F238E27FC236}">
                  <a16:creationId xmlns:a16="http://schemas.microsoft.com/office/drawing/2014/main" id="{A083E34E-C8B7-4DB7-428B-1307AF6F57B2}"/>
                </a:ext>
              </a:extLst>
            </p:cNvPr>
            <p:cNvSpPr/>
            <p:nvPr/>
          </p:nvSpPr>
          <p:spPr>
            <a:xfrm rot="13500000">
              <a:off x="8359878" y="1787264"/>
              <a:ext cx="206828" cy="402772"/>
            </a:xfrm>
            <a:prstGeom prst="triangle">
              <a:avLst/>
            </a:prstGeom>
            <a:solidFill>
              <a:srgbClr val="C1E1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3FD5854C-BCEF-0290-E906-748BAD91406A}"/>
                </a:ext>
              </a:extLst>
            </p:cNvPr>
            <p:cNvGrpSpPr/>
            <p:nvPr/>
          </p:nvGrpSpPr>
          <p:grpSpPr>
            <a:xfrm>
              <a:off x="8282974" y="1257619"/>
              <a:ext cx="1358440" cy="766259"/>
              <a:chOff x="8258910" y="1329811"/>
              <a:chExt cx="1358440" cy="766259"/>
            </a:xfrm>
          </p:grpSpPr>
          <p:sp>
            <p:nvSpPr>
              <p:cNvPr id="12" name="タイトル 1">
                <a:extLst>
                  <a:ext uri="{FF2B5EF4-FFF2-40B4-BE49-F238E27FC236}">
                    <a16:creationId xmlns:a16="http://schemas.microsoft.com/office/drawing/2014/main" id="{ECE60BBC-28FE-1DE4-1463-8D9AFEFFCE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8910" y="1329811"/>
                <a:ext cx="1358440" cy="498598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1" kern="1200">
                    <a:solidFill>
                      <a:srgbClr val="164B7F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sz="3508">
                    <a:solidFill>
                      <a:srgbClr val="408FA6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20</a:t>
                </a:r>
                <a:r>
                  <a:rPr lang="en-US" altLang="ja-JP" sz="1754">
                    <a:solidFill>
                      <a:srgbClr val="408FA6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%</a:t>
                </a:r>
                <a:endParaRPr lang="ja-JP" altLang="en-US" sz="1754">
                  <a:solidFill>
                    <a:srgbClr val="408FA6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" name="タイトル 1">
                <a:extLst>
                  <a:ext uri="{FF2B5EF4-FFF2-40B4-BE49-F238E27FC236}">
                    <a16:creationId xmlns:a16="http://schemas.microsoft.com/office/drawing/2014/main" id="{CD42524F-BB80-3463-1F20-22882C361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3170" y="1691529"/>
                <a:ext cx="913984" cy="404541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1" kern="1200">
                    <a:solidFill>
                      <a:srgbClr val="164B7F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ja-JP" altLang="en-US" sz="877">
                    <a:solidFill>
                      <a:srgbClr val="408FA6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要員比率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631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F4BE8B1-52A3-7785-AC4C-5F50BAB0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5BC0-6822-4685-9C93-3EC93B85AD69}" type="slidenum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タイトル 3">
            <a:extLst>
              <a:ext uri="{FF2B5EF4-FFF2-40B4-BE49-F238E27FC236}">
                <a16:creationId xmlns:a16="http://schemas.microsoft.com/office/drawing/2014/main" id="{6C1CDA30-106D-07AC-3334-301A4CE4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sz="2590">
                <a:latin typeface="Meiryo UI" panose="020B0604030504040204" pitchFamily="50" charset="-128"/>
                <a:ea typeface="Meiryo UI" panose="020B0604030504040204" pitchFamily="50" charset="-128"/>
              </a:rPr>
              <a:t>六元素グループの歩み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FFA666B-5888-FE3B-F0B4-14E6A3D70F70}"/>
              </a:ext>
            </a:extLst>
          </p:cNvPr>
          <p:cNvGrpSpPr/>
          <p:nvPr/>
        </p:nvGrpSpPr>
        <p:grpSpPr>
          <a:xfrm>
            <a:off x="753440" y="1409937"/>
            <a:ext cx="9358095" cy="5112006"/>
            <a:chOff x="698065" y="830508"/>
            <a:chExt cx="8670306" cy="4736291"/>
          </a:xfrm>
        </p:grpSpPr>
        <p:graphicFrame>
          <p:nvGraphicFramePr>
            <p:cNvPr id="13" name="コンテンツ プレースホルダー 5">
              <a:extLst>
                <a:ext uri="{FF2B5EF4-FFF2-40B4-BE49-F238E27FC236}">
                  <a16:creationId xmlns:a16="http://schemas.microsoft.com/office/drawing/2014/main" id="{3AA3DE53-2A4B-42F4-64F2-31C2FB96F28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79245875"/>
                </p:ext>
              </p:extLst>
            </p:nvPr>
          </p:nvGraphicFramePr>
          <p:xfrm>
            <a:off x="910073" y="1575527"/>
            <a:ext cx="8085854" cy="3991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4" name="タイトル 3">
              <a:extLst>
                <a:ext uri="{FF2B5EF4-FFF2-40B4-BE49-F238E27FC236}">
                  <a16:creationId xmlns:a16="http://schemas.microsoft.com/office/drawing/2014/main" id="{790E33E7-D825-DA55-79F4-89232DC10DA4}"/>
                </a:ext>
              </a:extLst>
            </p:cNvPr>
            <p:cNvSpPr txBox="1">
              <a:spLocks/>
            </p:cNvSpPr>
            <p:nvPr/>
          </p:nvSpPr>
          <p:spPr>
            <a:xfrm>
              <a:off x="3529558" y="5178986"/>
              <a:ext cx="2846886" cy="20025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400" b="1" kern="1200">
                  <a:solidFill>
                    <a:srgbClr val="164B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ja-JP" altLang="en-US" sz="1228">
                  <a:latin typeface="Meiryo UI" panose="020B0604030504040204" pitchFamily="50" charset="-128"/>
                  <a:ea typeface="Meiryo UI" panose="020B0604030504040204" pitchFamily="50" charset="-128"/>
                </a:rPr>
                <a:t>要員数と売上の推移</a:t>
              </a:r>
            </a:p>
          </p:txBody>
        </p:sp>
        <p:sp>
          <p:nvSpPr>
            <p:cNvPr id="16" name="タイトル 3">
              <a:extLst>
                <a:ext uri="{FF2B5EF4-FFF2-40B4-BE49-F238E27FC236}">
                  <a16:creationId xmlns:a16="http://schemas.microsoft.com/office/drawing/2014/main" id="{A7A37473-A145-ADEB-F8FA-B3929B4AAC07}"/>
                </a:ext>
              </a:extLst>
            </p:cNvPr>
            <p:cNvSpPr txBox="1">
              <a:spLocks/>
            </p:cNvSpPr>
            <p:nvPr/>
          </p:nvSpPr>
          <p:spPr>
            <a:xfrm>
              <a:off x="698065" y="2938419"/>
              <a:ext cx="174698" cy="878815"/>
            </a:xfrm>
            <a:prstGeom prst="rect">
              <a:avLst/>
            </a:prstGeom>
          </p:spPr>
          <p:txBody>
            <a:bodyPr vert="eaVert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400" b="1" kern="1200">
                  <a:solidFill>
                    <a:srgbClr val="164B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ja-JP" altLang="en-US" sz="1079" b="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要員数（人）</a:t>
              </a:r>
              <a:endParaRPr lang="en-US" altLang="ja-JP" sz="1079" b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7" name="タイトル 3">
              <a:extLst>
                <a:ext uri="{FF2B5EF4-FFF2-40B4-BE49-F238E27FC236}">
                  <a16:creationId xmlns:a16="http://schemas.microsoft.com/office/drawing/2014/main" id="{99215832-1F1D-5BE3-5BBD-1128478196AE}"/>
                </a:ext>
              </a:extLst>
            </p:cNvPr>
            <p:cNvSpPr txBox="1">
              <a:spLocks/>
            </p:cNvSpPr>
            <p:nvPr/>
          </p:nvSpPr>
          <p:spPr>
            <a:xfrm>
              <a:off x="9207934" y="2885820"/>
              <a:ext cx="160437" cy="984012"/>
            </a:xfrm>
            <a:prstGeom prst="rect">
              <a:avLst/>
            </a:prstGeom>
          </p:spPr>
          <p:txBody>
            <a:bodyPr vert="eaVert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400" b="1" kern="1200">
                  <a:solidFill>
                    <a:srgbClr val="164B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ja-JP" altLang="en-US" sz="1079" b="0">
                  <a:latin typeface="Meiryo UI" panose="020B0604030504040204" pitchFamily="50" charset="-128"/>
                  <a:ea typeface="Meiryo UI" panose="020B0604030504040204" pitchFamily="50" charset="-128"/>
                </a:rPr>
                <a:t>売上（億円）</a:t>
              </a:r>
              <a:endParaRPr lang="en-US" altLang="ja-JP" sz="1079" b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1289E2F3-92AB-FB7E-D1F4-E8116CDF2DCE}"/>
                </a:ext>
              </a:extLst>
            </p:cNvPr>
            <p:cNvSpPr/>
            <p:nvPr/>
          </p:nvSpPr>
          <p:spPr>
            <a:xfrm>
              <a:off x="4906160" y="1749357"/>
              <a:ext cx="940494" cy="940494"/>
            </a:xfrm>
            <a:prstGeom prst="ellipse">
              <a:avLst/>
            </a:prstGeom>
            <a:solidFill>
              <a:srgbClr val="164B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0" name="二等辺三角形 19">
              <a:extLst>
                <a:ext uri="{FF2B5EF4-FFF2-40B4-BE49-F238E27FC236}">
                  <a16:creationId xmlns:a16="http://schemas.microsoft.com/office/drawing/2014/main" id="{CF231A91-7656-ED66-6580-795AFAD356B9}"/>
                </a:ext>
              </a:extLst>
            </p:cNvPr>
            <p:cNvSpPr/>
            <p:nvPr/>
          </p:nvSpPr>
          <p:spPr>
            <a:xfrm rot="10800000">
              <a:off x="5292383" y="2612118"/>
              <a:ext cx="168048" cy="327252"/>
            </a:xfrm>
            <a:prstGeom prst="triangle">
              <a:avLst/>
            </a:prstGeom>
            <a:solidFill>
              <a:srgbClr val="164B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1" name="タイトル 1">
              <a:extLst>
                <a:ext uri="{FF2B5EF4-FFF2-40B4-BE49-F238E27FC236}">
                  <a16:creationId xmlns:a16="http://schemas.microsoft.com/office/drawing/2014/main" id="{AB3D1E12-EFEA-6673-CF52-B5DE2669EA78}"/>
                </a:ext>
              </a:extLst>
            </p:cNvPr>
            <p:cNvSpPr txBox="1">
              <a:spLocks/>
            </p:cNvSpPr>
            <p:nvPr/>
          </p:nvSpPr>
          <p:spPr>
            <a:xfrm>
              <a:off x="4958535" y="1920613"/>
              <a:ext cx="835744" cy="20881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400" b="1" kern="1200">
                  <a:solidFill>
                    <a:srgbClr val="164B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ja-JP" altLang="en-US" sz="1295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売上</a:t>
              </a:r>
              <a:endParaRPr lang="en-US" altLang="ja-JP" sz="1295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algn="ctr"/>
              <a:r>
                <a:rPr lang="en-US" altLang="ja-JP" sz="2159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20</a:t>
              </a:r>
              <a:r>
                <a:rPr lang="ja-JP" altLang="en-US" sz="1295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億円</a:t>
              </a:r>
              <a:endParaRPr lang="en-US" altLang="ja-JP" sz="1295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algn="ctr"/>
              <a:r>
                <a:rPr lang="ja-JP" altLang="en-US" sz="1295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突破</a:t>
              </a:r>
            </a:p>
          </p:txBody>
        </p:sp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AD0C13AD-80A2-7E3E-0C23-494E76DD4A0D}"/>
                </a:ext>
              </a:extLst>
            </p:cNvPr>
            <p:cNvSpPr/>
            <p:nvPr/>
          </p:nvSpPr>
          <p:spPr>
            <a:xfrm>
              <a:off x="7845496" y="830508"/>
              <a:ext cx="940494" cy="940494"/>
            </a:xfrm>
            <a:prstGeom prst="ellipse">
              <a:avLst/>
            </a:prstGeom>
            <a:solidFill>
              <a:srgbClr val="164B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" name="二等辺三角形 3">
              <a:extLst>
                <a:ext uri="{FF2B5EF4-FFF2-40B4-BE49-F238E27FC236}">
                  <a16:creationId xmlns:a16="http://schemas.microsoft.com/office/drawing/2014/main" id="{9C9DFDA1-E565-E588-823D-904A5FAAC63F}"/>
                </a:ext>
              </a:extLst>
            </p:cNvPr>
            <p:cNvSpPr/>
            <p:nvPr/>
          </p:nvSpPr>
          <p:spPr>
            <a:xfrm rot="10800000">
              <a:off x="8231719" y="1693269"/>
              <a:ext cx="168048" cy="327252"/>
            </a:xfrm>
            <a:prstGeom prst="triangle">
              <a:avLst/>
            </a:prstGeom>
            <a:solidFill>
              <a:srgbClr val="164B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579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" name="タイトル 1">
              <a:extLst>
                <a:ext uri="{FF2B5EF4-FFF2-40B4-BE49-F238E27FC236}">
                  <a16:creationId xmlns:a16="http://schemas.microsoft.com/office/drawing/2014/main" id="{B5F2EF61-2BA1-D9D1-7E03-3C5FA1BDBA16}"/>
                </a:ext>
              </a:extLst>
            </p:cNvPr>
            <p:cNvSpPr txBox="1">
              <a:spLocks/>
            </p:cNvSpPr>
            <p:nvPr/>
          </p:nvSpPr>
          <p:spPr>
            <a:xfrm>
              <a:off x="7845496" y="1001764"/>
              <a:ext cx="940494" cy="32424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400" b="1" kern="1200">
                  <a:solidFill>
                    <a:srgbClr val="164B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ja-JP" altLang="en-US" sz="1295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売上</a:t>
              </a:r>
              <a:endParaRPr lang="en-US" altLang="ja-JP" sz="1295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algn="ctr"/>
              <a:r>
                <a:rPr lang="en-US" altLang="ja-JP" sz="2159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48</a:t>
              </a:r>
              <a:r>
                <a:rPr lang="ja-JP" altLang="en-US" sz="1295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億円</a:t>
              </a:r>
              <a:endParaRPr lang="en-US" altLang="ja-JP" sz="1295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algn="ctr"/>
              <a:r>
                <a:rPr lang="ja-JP" altLang="en-US" sz="1295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突破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84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471F8-8FB3-9556-7E5B-485C60D49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CB382A-D236-1F2C-8C1C-0E067B98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A9F-A776-4FA1-BF86-4B8962EFD736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6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33CEB8A-49CA-3767-BC63-83943FBDC8D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貴社向けサービス</a:t>
            </a:r>
            <a:r>
              <a:rPr lang="en-US" altLang="ja-JP" sz="2400">
                <a:latin typeface="Meiryo UI" panose="020B0604030504040204" pitchFamily="50" charset="-128"/>
                <a:ea typeface="Meiryo UI" panose="020B0604030504040204" pitchFamily="50" charset="-128"/>
              </a:rPr>
              <a:t>(2024</a:t>
            </a:r>
            <a:r>
              <a:rPr lang="ja-JP" altLang="en-US" sz="2400">
                <a:latin typeface="Meiryo UI" panose="020B0604030504040204" pitchFamily="50" charset="-128"/>
                <a:ea typeface="Meiryo UI" panose="020B0604030504040204" pitchFamily="50" charset="-128"/>
              </a:rPr>
              <a:t>年</a:t>
            </a:r>
            <a:r>
              <a:rPr lang="en-US" altLang="ja-JP" sz="240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lang="ja-JP" altLang="en-US" sz="2400">
                <a:latin typeface="Meiryo UI" panose="020B0604030504040204" pitchFamily="50" charset="-128"/>
                <a:ea typeface="Meiryo UI" panose="020B0604030504040204" pitchFamily="50" charset="-128"/>
              </a:rPr>
              <a:t>月時点</a:t>
            </a:r>
            <a:r>
              <a:rPr lang="en-US" altLang="ja-JP" sz="240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lang="ja-JP" altLang="en-US" sz="2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六角形 119">
            <a:extLst>
              <a:ext uri="{FF2B5EF4-FFF2-40B4-BE49-F238E27FC236}">
                <a16:creationId xmlns:a16="http://schemas.microsoft.com/office/drawing/2014/main" id="{8FB99B64-DA5C-F4BC-4C59-4E41E78C85F1}"/>
              </a:ext>
            </a:extLst>
          </p:cNvPr>
          <p:cNvSpPr/>
          <p:nvPr/>
        </p:nvSpPr>
        <p:spPr>
          <a:xfrm>
            <a:off x="3305587" y="1041010"/>
            <a:ext cx="4279837" cy="3375542"/>
          </a:xfrm>
          <a:prstGeom prst="hexagon">
            <a:avLst>
              <a:gd name="adj" fmla="val 29881"/>
              <a:gd name="vf" fmla="val 11547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88FB3823-CF8E-8610-051E-E6492DAD23FC}"/>
              </a:ext>
            </a:extLst>
          </p:cNvPr>
          <p:cNvSpPr txBox="1"/>
          <p:nvPr/>
        </p:nvSpPr>
        <p:spPr>
          <a:xfrm>
            <a:off x="3882866" y="1339167"/>
            <a:ext cx="3090672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金融ソリューション事業本部向け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</a:t>
            </a:r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179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、オフ</a:t>
            </a:r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347)</a:t>
            </a:r>
          </a:p>
        </p:txBody>
      </p:sp>
      <p:sp>
        <p:nvSpPr>
          <p:cNvPr id="7" name="六角形 6">
            <a:extLst>
              <a:ext uri="{FF2B5EF4-FFF2-40B4-BE49-F238E27FC236}">
                <a16:creationId xmlns:a16="http://schemas.microsoft.com/office/drawing/2014/main" id="{20E51B76-3C5B-3159-77C7-55BCF85A1D31}"/>
              </a:ext>
            </a:extLst>
          </p:cNvPr>
          <p:cNvSpPr/>
          <p:nvPr/>
        </p:nvSpPr>
        <p:spPr>
          <a:xfrm>
            <a:off x="675942" y="4745694"/>
            <a:ext cx="2405586" cy="1433029"/>
          </a:xfrm>
          <a:prstGeom prst="hexagon">
            <a:avLst>
              <a:gd name="adj" fmla="val 29881"/>
              <a:gd name="vf" fmla="val 11547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69EC853-4274-46F3-8B95-5FC478CE3C54}"/>
              </a:ext>
            </a:extLst>
          </p:cNvPr>
          <p:cNvSpPr txBox="1"/>
          <p:nvPr/>
        </p:nvSpPr>
        <p:spPr>
          <a:xfrm>
            <a:off x="886611" y="4761906"/>
            <a:ext cx="1984248" cy="13849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資産運用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事業本部向け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</a:t>
            </a:r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、オフ</a:t>
            </a:r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14)</a:t>
            </a:r>
            <a:endParaRPr kumimoji="1" lang="ja-JP" altLang="en-US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六角形 22">
            <a:extLst>
              <a:ext uri="{FF2B5EF4-FFF2-40B4-BE49-F238E27FC236}">
                <a16:creationId xmlns:a16="http://schemas.microsoft.com/office/drawing/2014/main" id="{14B391AB-8542-5B15-6822-0A76D5B892BE}"/>
              </a:ext>
            </a:extLst>
          </p:cNvPr>
          <p:cNvSpPr/>
          <p:nvPr/>
        </p:nvSpPr>
        <p:spPr>
          <a:xfrm>
            <a:off x="4225409" y="5018888"/>
            <a:ext cx="2405586" cy="1433029"/>
          </a:xfrm>
          <a:prstGeom prst="hexagon">
            <a:avLst>
              <a:gd name="adj" fmla="val 29881"/>
              <a:gd name="vf" fmla="val 11547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4BC899A-3B1F-2086-82EA-1DAE0CF05239}"/>
              </a:ext>
            </a:extLst>
          </p:cNvPr>
          <p:cNvSpPr txBox="1"/>
          <p:nvPr/>
        </p:nvSpPr>
        <p:spPr>
          <a:xfrm>
            <a:off x="4436078" y="5053388"/>
            <a:ext cx="1984248" cy="13849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保険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事業本部向け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</a:t>
            </a:r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1)</a:t>
            </a:r>
            <a:endParaRPr kumimoji="1" lang="ja-JP" altLang="en-US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六角形 24">
            <a:extLst>
              <a:ext uri="{FF2B5EF4-FFF2-40B4-BE49-F238E27FC236}">
                <a16:creationId xmlns:a16="http://schemas.microsoft.com/office/drawing/2014/main" id="{2ABAA5D5-9291-C9BA-1C10-A8D3EACDB85A}"/>
              </a:ext>
            </a:extLst>
          </p:cNvPr>
          <p:cNvSpPr/>
          <p:nvPr/>
        </p:nvSpPr>
        <p:spPr>
          <a:xfrm>
            <a:off x="7867271" y="2995956"/>
            <a:ext cx="2405586" cy="1072109"/>
          </a:xfrm>
          <a:prstGeom prst="hexagon">
            <a:avLst>
              <a:gd name="adj" fmla="val 29881"/>
              <a:gd name="vf" fmla="val 11547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93FA99D-8607-2C65-291B-663B2D31DE62}"/>
              </a:ext>
            </a:extLst>
          </p:cNvPr>
          <p:cNvSpPr txBox="1"/>
          <p:nvPr/>
        </p:nvSpPr>
        <p:spPr>
          <a:xfrm>
            <a:off x="8088044" y="2999186"/>
            <a:ext cx="1984248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生産革新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センター向け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</a:t>
            </a:r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9)</a:t>
            </a:r>
            <a:endParaRPr kumimoji="1" lang="ja-JP" altLang="en-US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4660B03-450E-4DD9-F314-B8247606F407}"/>
              </a:ext>
            </a:extLst>
          </p:cNvPr>
          <p:cNvSpPr txBox="1"/>
          <p:nvPr/>
        </p:nvSpPr>
        <p:spPr>
          <a:xfrm>
            <a:off x="4344281" y="6527021"/>
            <a:ext cx="2405586" cy="5439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400" spc="5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KP</a:t>
            </a:r>
            <a:r>
              <a:rPr kumimoji="1" lang="ja-JP" altLang="en-US" sz="1400" spc="5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シニアサービス構築</a:t>
            </a:r>
            <a:endParaRPr kumimoji="1" lang="en-US" altLang="ja-JP" sz="1400" spc="5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ct val="130000"/>
              </a:lnSpc>
            </a:pPr>
            <a:r>
              <a:rPr kumimoji="1" lang="ja-JP" altLang="en-US" sz="1400" spc="5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ヘルスケア事業データ分析</a:t>
            </a:r>
            <a:endParaRPr lang="ja-JP" altLang="en-US" sz="1400" spc="5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9C4B893-D44B-00AF-BCA9-91C98F0BD3A0}"/>
              </a:ext>
            </a:extLst>
          </p:cNvPr>
          <p:cNvSpPr txBox="1"/>
          <p:nvPr/>
        </p:nvSpPr>
        <p:spPr>
          <a:xfrm>
            <a:off x="1014985" y="6236706"/>
            <a:ext cx="1778181" cy="82407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ESG</a:t>
            </a: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情報提供保守</a:t>
            </a:r>
            <a:endParaRPr kumimoji="1" lang="en-US" altLang="ja-JP" sz="1400" spc="5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IDS</a:t>
            </a: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*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,T-STAR</a:t>
            </a: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保守*</a:t>
            </a:r>
            <a:endParaRPr kumimoji="1" lang="en-US" altLang="ja-JP" sz="1400" spc="5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400" spc="50" err="1">
                <a:latin typeface="Meiryo UI" panose="020B0604030504040204" pitchFamily="50" charset="-128"/>
                <a:ea typeface="Meiryo UI" panose="020B0604030504040204" pitchFamily="50" charset="-128"/>
              </a:rPr>
              <a:t>i-PortNPC</a:t>
            </a: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構築*</a:t>
            </a:r>
            <a:endParaRPr kumimoji="1" lang="en-US" altLang="ja-JP" sz="1400" spc="5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77709BE-3911-BE9F-4EFF-70999AC68175}"/>
              </a:ext>
            </a:extLst>
          </p:cNvPr>
          <p:cNvSpPr txBox="1"/>
          <p:nvPr/>
        </p:nvSpPr>
        <p:spPr>
          <a:xfrm>
            <a:off x="8659939" y="4105685"/>
            <a:ext cx="1348558" cy="5439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kumimoji="1" lang="ja-JP" altLang="en-US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研究開発、</a:t>
            </a:r>
            <a:r>
              <a:rPr kumimoji="1" lang="en-US" altLang="ja-JP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OWX</a:t>
            </a:r>
            <a:r>
              <a:rPr kumimoji="1" lang="ja-JP" altLang="en-US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保守など</a:t>
            </a:r>
            <a:endParaRPr lang="ja-JP" altLang="en-US" sz="1400" spc="5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69C0855-C669-26D5-AA82-6BF252C88F47}"/>
              </a:ext>
            </a:extLst>
          </p:cNvPr>
          <p:cNvSpPr txBox="1"/>
          <p:nvPr/>
        </p:nvSpPr>
        <p:spPr>
          <a:xfrm>
            <a:off x="3682762" y="2733319"/>
            <a:ext cx="4043919" cy="166430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ネットバンク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(VD,SSNB)</a:t>
            </a:r>
          </a:p>
          <a:p>
            <a:pPr>
              <a:lnSpc>
                <a:spcPct val="130000"/>
              </a:lnSpc>
            </a:pP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勘定系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(SVB,NMTB,JBNB,LWAB,CAP,LSP</a:t>
            </a: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*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>
              <a:lnSpc>
                <a:spcPct val="130000"/>
              </a:lnSpc>
            </a:pP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年金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(NISB,NSN,DIL,NRK)</a:t>
            </a:r>
          </a:p>
          <a:p>
            <a:pPr>
              <a:lnSpc>
                <a:spcPct val="130000"/>
              </a:lnSpc>
            </a:pP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情報系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(SVB/DPF,LSP)</a:t>
            </a:r>
          </a:p>
          <a:p>
            <a:pPr>
              <a:lnSpc>
                <a:spcPct val="130000"/>
              </a:lnSpc>
            </a:pP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SVB</a:t>
            </a: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サービス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400" spc="50" err="1">
                <a:latin typeface="Meiryo UI" panose="020B0604030504040204" pitchFamily="50" charset="-128"/>
                <a:ea typeface="Meiryo UI" panose="020B0604030504040204" pitchFamily="50" charset="-128"/>
              </a:rPr>
              <a:t>FUSION,Butterfly,ATM</a:t>
            </a: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中継*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>
              <a:lnSpc>
                <a:spcPct val="130000"/>
              </a:lnSpc>
            </a:pP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その他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400" spc="5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Bestway</a:t>
            </a:r>
            <a:r>
              <a:rPr kumimoji="1" lang="en-US" altLang="ja-JP" sz="1400" spc="50" err="1">
                <a:latin typeface="Meiryo UI" panose="020B0604030504040204" pitchFamily="50" charset="-128"/>
                <a:ea typeface="Meiryo UI" panose="020B0604030504040204" pitchFamily="50" charset="-128"/>
              </a:rPr>
              <a:t>,FOCUS,MSR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,</a:t>
            </a: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自社与信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lang="ja-JP" altLang="en-US" sz="1400" spc="5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六角形 36">
            <a:extLst>
              <a:ext uri="{FF2B5EF4-FFF2-40B4-BE49-F238E27FC236}">
                <a16:creationId xmlns:a16="http://schemas.microsoft.com/office/drawing/2014/main" id="{820848B7-508D-8E3B-4859-352E53470412}"/>
              </a:ext>
            </a:extLst>
          </p:cNvPr>
          <p:cNvSpPr/>
          <p:nvPr/>
        </p:nvSpPr>
        <p:spPr>
          <a:xfrm>
            <a:off x="689689" y="1332008"/>
            <a:ext cx="2405586" cy="1433029"/>
          </a:xfrm>
          <a:prstGeom prst="hexagon">
            <a:avLst>
              <a:gd name="adj" fmla="val 29881"/>
              <a:gd name="vf" fmla="val 11547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C7C63E7-7747-C1CF-2CC5-4A53377A675B}"/>
              </a:ext>
            </a:extLst>
          </p:cNvPr>
          <p:cNvSpPr txBox="1"/>
          <p:nvPr/>
        </p:nvSpPr>
        <p:spPr>
          <a:xfrm>
            <a:off x="869125" y="1348324"/>
            <a:ext cx="1984248" cy="13849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証券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事業本部向け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</a:t>
            </a:r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11)</a:t>
            </a:r>
            <a:endParaRPr kumimoji="1" lang="ja-JP" altLang="en-US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B47B73F-A8D5-F156-E0CD-2B76AF712DCB}"/>
              </a:ext>
            </a:extLst>
          </p:cNvPr>
          <p:cNvSpPr txBox="1"/>
          <p:nvPr/>
        </p:nvSpPr>
        <p:spPr>
          <a:xfrm>
            <a:off x="1014985" y="2815652"/>
            <a:ext cx="2080290" cy="166430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SBIN</a:t>
            </a:r>
            <a:r>
              <a:rPr kumimoji="1" lang="ja-JP" altLang="en-US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アジャイル</a:t>
            </a:r>
            <a:r>
              <a:rPr kumimoji="1" lang="en-US" altLang="ja-JP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+AI</a:t>
            </a:r>
          </a:p>
          <a:p>
            <a:pPr>
              <a:lnSpc>
                <a:spcPct val="130000"/>
              </a:lnSpc>
            </a:pPr>
            <a:r>
              <a:rPr kumimoji="1" lang="en-US" altLang="ja-JP" sz="1400" spc="50" dirty="0">
                <a:latin typeface="Meiryo UI" panose="020B0604030504040204" pitchFamily="50" charset="-128"/>
                <a:ea typeface="Meiryo UI" panose="020B0604030504040204" pitchFamily="50" charset="-128"/>
              </a:rPr>
              <a:t>WPF</a:t>
            </a:r>
            <a:r>
              <a:rPr kumimoji="1" lang="ja-JP" altLang="en-US" sz="1400" spc="50" dirty="0">
                <a:latin typeface="Meiryo UI" panose="020B0604030504040204" pitchFamily="50" charset="-128"/>
                <a:ea typeface="Meiryo UI" panose="020B0604030504040204" pitchFamily="50" charset="-128"/>
              </a:rPr>
              <a:t>保守*</a:t>
            </a:r>
            <a:r>
              <a:rPr kumimoji="1" lang="en-US" altLang="ja-JP" sz="1400" spc="50" dirty="0">
                <a:latin typeface="Meiryo UI" panose="020B0604030504040204" pitchFamily="50" charset="-128"/>
                <a:ea typeface="Meiryo UI" panose="020B0604030504040204" pitchFamily="50" charset="-128"/>
              </a:rPr>
              <a:t>,CCS</a:t>
            </a:r>
            <a:r>
              <a:rPr kumimoji="1" lang="ja-JP" altLang="en-US" sz="1400" spc="50" dirty="0">
                <a:latin typeface="Meiryo UI" panose="020B0604030504040204" pitchFamily="50" charset="-128"/>
                <a:ea typeface="Meiryo UI" panose="020B0604030504040204" pitchFamily="50" charset="-128"/>
              </a:rPr>
              <a:t>*開発</a:t>
            </a:r>
            <a:endParaRPr kumimoji="1" lang="en-US" altLang="ja-JP" sz="1400" spc="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MH</a:t>
            </a:r>
            <a:r>
              <a:rPr kumimoji="1" lang="ja-JP" altLang="en-US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事業部支援</a:t>
            </a:r>
            <a:endParaRPr kumimoji="1" lang="en-US" altLang="ja-JP" sz="1400" spc="5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ct val="130000"/>
              </a:lnSpc>
            </a:pPr>
            <a:r>
              <a:rPr kumimoji="1" lang="en-US" altLang="ja-JP" sz="1400" spc="50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ATgo</a:t>
            </a:r>
            <a:r>
              <a:rPr kumimoji="1" lang="ja-JP" altLang="en-US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導入支援</a:t>
            </a:r>
            <a:br>
              <a:rPr kumimoji="1" lang="en-US" altLang="ja-JP" sz="1400" spc="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en-US" altLang="ja-JP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※DSB</a:t>
            </a:r>
            <a:r>
              <a:rPr kumimoji="1" lang="ja-JP" altLang="en-US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社マイナンバー</a:t>
            </a:r>
            <a:endParaRPr kumimoji="1" lang="en-US" altLang="ja-JP" sz="1400" spc="5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ct val="130000"/>
              </a:lnSpc>
            </a:pPr>
            <a:r>
              <a:rPr kumimoji="1" lang="ja-JP" altLang="en-US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収集管理システム</a:t>
            </a:r>
            <a:r>
              <a:rPr kumimoji="1" lang="en-US" altLang="ja-JP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(SS)</a:t>
            </a:r>
          </a:p>
        </p:txBody>
      </p:sp>
      <p:sp>
        <p:nvSpPr>
          <p:cNvPr id="40" name="六角形 39">
            <a:extLst>
              <a:ext uri="{FF2B5EF4-FFF2-40B4-BE49-F238E27FC236}">
                <a16:creationId xmlns:a16="http://schemas.microsoft.com/office/drawing/2014/main" id="{354E96E7-E241-2CCA-47E9-C4ABD88936B9}"/>
              </a:ext>
            </a:extLst>
          </p:cNvPr>
          <p:cNvSpPr/>
          <p:nvPr/>
        </p:nvSpPr>
        <p:spPr>
          <a:xfrm>
            <a:off x="7813580" y="4686854"/>
            <a:ext cx="2405586" cy="1433029"/>
          </a:xfrm>
          <a:prstGeom prst="hexagon">
            <a:avLst>
              <a:gd name="adj" fmla="val 29881"/>
              <a:gd name="vf" fmla="val 11547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35CDB3A-37BF-D205-8CBB-116E50117D54}"/>
              </a:ext>
            </a:extLst>
          </p:cNvPr>
          <p:cNvSpPr txBox="1"/>
          <p:nvPr/>
        </p:nvSpPr>
        <p:spPr>
          <a:xfrm>
            <a:off x="8024249" y="4686854"/>
            <a:ext cx="1984248" cy="13849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産業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事業本部向け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</a:t>
            </a:r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8)</a:t>
            </a:r>
            <a:endParaRPr kumimoji="1" lang="ja-JP" altLang="en-US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F0DCFC6-294C-14BB-0599-8AC86D546343}"/>
              </a:ext>
            </a:extLst>
          </p:cNvPr>
          <p:cNvSpPr txBox="1"/>
          <p:nvPr/>
        </p:nvSpPr>
        <p:spPr>
          <a:xfrm>
            <a:off x="7921180" y="6206183"/>
            <a:ext cx="2651587" cy="5439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MFRS</a:t>
            </a: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基幹刷新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400" spc="50" err="1">
                <a:latin typeface="Meiryo UI" panose="020B0604030504040204" pitchFamily="50" charset="-128"/>
                <a:ea typeface="Meiryo UI" panose="020B0604030504040204" pitchFamily="50" charset="-128"/>
              </a:rPr>
              <a:t>SalesForce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>
              <a:lnSpc>
                <a:spcPct val="130000"/>
              </a:lnSpc>
            </a:pP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TEPCO</a:t>
            </a:r>
            <a:r>
              <a:rPr kumimoji="1" lang="ja-JP" altLang="en-US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データ連携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400" spc="50" err="1">
                <a:latin typeface="Meiryo UI" panose="020B0604030504040204" pitchFamily="50" charset="-128"/>
                <a:ea typeface="Meiryo UI" panose="020B0604030504040204" pitchFamily="50" charset="-128"/>
              </a:rPr>
              <a:t>MulesSoft</a:t>
            </a:r>
            <a:r>
              <a:rPr kumimoji="1" lang="en-US" altLang="ja-JP" sz="1400" spc="5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lang="ja-JP" altLang="en-US" sz="1400" spc="5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六角形 4">
            <a:extLst>
              <a:ext uri="{FF2B5EF4-FFF2-40B4-BE49-F238E27FC236}">
                <a16:creationId xmlns:a16="http://schemas.microsoft.com/office/drawing/2014/main" id="{565840E0-606D-AFF4-0A1E-66676FCFD932}"/>
              </a:ext>
            </a:extLst>
          </p:cNvPr>
          <p:cNvSpPr/>
          <p:nvPr/>
        </p:nvSpPr>
        <p:spPr>
          <a:xfrm>
            <a:off x="7813580" y="1041009"/>
            <a:ext cx="2405586" cy="1072109"/>
          </a:xfrm>
          <a:prstGeom prst="hexagon">
            <a:avLst>
              <a:gd name="adj" fmla="val 29881"/>
              <a:gd name="vf" fmla="val 11547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B6C62B-53A3-0738-A7AC-49109E75CEFD}"/>
              </a:ext>
            </a:extLst>
          </p:cNvPr>
          <p:cNvSpPr txBox="1"/>
          <p:nvPr/>
        </p:nvSpPr>
        <p:spPr>
          <a:xfrm>
            <a:off x="8077940" y="1207097"/>
            <a:ext cx="1984248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MCI</a:t>
            </a:r>
            <a:r>
              <a:rPr kumimoji="1" lang="ja-JP" altLang="en-US" sz="2400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本部向け</a:t>
            </a:r>
            <a:endParaRPr kumimoji="1" lang="en-US" altLang="ja-JP" sz="24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</a:t>
            </a:r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、オフ</a:t>
            </a:r>
            <a:r>
              <a:rPr kumimoji="1" lang="en-US" altLang="ja-JP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2)</a:t>
            </a:r>
          </a:p>
          <a:p>
            <a:pPr algn="ctr"/>
            <a:endParaRPr kumimoji="1" lang="en-US" altLang="ja-JP" sz="800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BD49B5-CD38-B55C-C6FA-7F76916B356B}"/>
              </a:ext>
            </a:extLst>
          </p:cNvPr>
          <p:cNvSpPr txBox="1"/>
          <p:nvPr/>
        </p:nvSpPr>
        <p:spPr>
          <a:xfrm>
            <a:off x="8285126" y="2146359"/>
            <a:ext cx="1656594" cy="5439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400" spc="50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Aslead</a:t>
            </a:r>
            <a:r>
              <a:rPr kumimoji="1" lang="ja-JP" altLang="en-US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製品改善</a:t>
            </a:r>
            <a:endParaRPr kumimoji="1" lang="en-US" altLang="ja-JP" sz="1400" spc="5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ct val="130000"/>
              </a:lnSpc>
            </a:pPr>
            <a:r>
              <a:rPr kumimoji="1" lang="ja-JP" altLang="en-US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弊社製品</a:t>
            </a:r>
            <a:r>
              <a:rPr kumimoji="1" lang="en-US" altLang="ja-JP" sz="1400" spc="50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ATgo</a:t>
            </a:r>
            <a:r>
              <a:rPr kumimoji="1" lang="ja-JP" altLang="en-US" sz="1400" spc="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提供</a:t>
            </a:r>
            <a:endParaRPr lang="ja-JP" altLang="en-US" sz="1400" spc="5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E979E4-1D8F-E6FC-1803-7335369F5E6B}"/>
              </a:ext>
            </a:extLst>
          </p:cNvPr>
          <p:cNvSpPr txBox="1"/>
          <p:nvPr/>
        </p:nvSpPr>
        <p:spPr>
          <a:xfrm>
            <a:off x="7400542" y="308378"/>
            <a:ext cx="160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赤字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本部担当</a:t>
            </a:r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黒字：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SI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本部担当</a:t>
            </a:r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*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：二次請け</a:t>
            </a:r>
          </a:p>
        </p:txBody>
      </p:sp>
    </p:spTree>
    <p:extLst>
      <p:ext uri="{BB962C8B-B14F-4D97-AF65-F5344CB8AC3E}">
        <p14:creationId xmlns:p14="http://schemas.microsoft.com/office/powerpoint/2010/main" val="142187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B8214-9C21-A69E-63A2-DBF2CF315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8C885AF-E926-AAAF-D2B6-112CD0F69DA3}"/>
              </a:ext>
            </a:extLst>
          </p:cNvPr>
          <p:cNvSpPr/>
          <p:nvPr/>
        </p:nvSpPr>
        <p:spPr>
          <a:xfrm>
            <a:off x="7235177" y="960120"/>
            <a:ext cx="2752344" cy="1600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9E9FC15-7DD8-9757-1B5A-A82F9BC43A51}"/>
              </a:ext>
            </a:extLst>
          </p:cNvPr>
          <p:cNvSpPr/>
          <p:nvPr/>
        </p:nvSpPr>
        <p:spPr>
          <a:xfrm>
            <a:off x="3873204" y="960120"/>
            <a:ext cx="2752344" cy="1600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5467400-9C2E-A58D-607B-A4AF12B9D451}"/>
              </a:ext>
            </a:extLst>
          </p:cNvPr>
          <p:cNvSpPr/>
          <p:nvPr/>
        </p:nvSpPr>
        <p:spPr>
          <a:xfrm>
            <a:off x="493776" y="960120"/>
            <a:ext cx="2752344" cy="1600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30CC10-A8CB-F16C-BB1E-2CCB33B7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4120" y="7223760"/>
            <a:ext cx="360489" cy="206769"/>
          </a:xfrm>
        </p:spPr>
        <p:txBody>
          <a:bodyPr/>
          <a:lstStyle/>
          <a:p>
            <a:fld id="{44463A9F-A776-4FA1-BF86-4B8962EFD736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7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BE5EE2-432B-6B62-94D5-49419224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74990"/>
            <a:ext cx="6620916" cy="502250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ソリューション事業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A04164-C1A9-245F-31EC-426A5F9A6398}"/>
              </a:ext>
            </a:extLst>
          </p:cNvPr>
          <p:cNvSpPr txBox="1"/>
          <p:nvPr/>
        </p:nvSpPr>
        <p:spPr>
          <a:xfrm>
            <a:off x="7235177" y="2874077"/>
            <a:ext cx="309821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en-US" altLang="ja-JP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COBOL</a:t>
            </a: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仕様解析</a:t>
            </a:r>
          </a:p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en-US" altLang="ja-JP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COBOL</a:t>
            </a: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から</a:t>
            </a:r>
            <a:r>
              <a:rPr lang="en-US" altLang="ja-JP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へ自動変換</a:t>
            </a:r>
          </a:p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コーディングアシスタント</a:t>
            </a:r>
          </a:p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開発プロンプト集</a:t>
            </a:r>
            <a:endParaRPr lang="en-US" altLang="ja-JP" sz="1600" spc="44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C16AE64-56C1-8C4C-4ED8-BEBCB8D5F6D3}"/>
              </a:ext>
            </a:extLst>
          </p:cNvPr>
          <p:cNvSpPr txBox="1"/>
          <p:nvPr/>
        </p:nvSpPr>
        <p:spPr>
          <a:xfrm>
            <a:off x="358421" y="2874077"/>
            <a:ext cx="3254965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en-US" altLang="ja-JP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テストシナリオ自動作成</a:t>
            </a:r>
            <a:endParaRPr lang="en-US" altLang="ja-JP" sz="1600" spc="44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en-US" altLang="ja-JP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テストデータ作成</a:t>
            </a:r>
            <a:endParaRPr lang="en-US" altLang="ja-JP" sz="1600" spc="44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en-US" altLang="ja-JP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画像比較</a:t>
            </a:r>
          </a:p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インターネット環境なしで</a:t>
            </a:r>
            <a:br>
              <a:rPr lang="en-US" altLang="ja-JP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独自</a:t>
            </a:r>
            <a:r>
              <a:rPr lang="en-US" altLang="ja-JP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 </a:t>
            </a: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利用</a:t>
            </a:r>
            <a:endParaRPr lang="en-US" altLang="ja-JP" sz="1600" spc="44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>
              <a:spcAft>
                <a:spcPts val="1200"/>
              </a:spcAft>
            </a:pPr>
            <a:endParaRPr lang="en-US" altLang="ja-JP" sz="800" dirty="0">
              <a:solidFill>
                <a:srgbClr val="444444"/>
              </a:solidFill>
              <a:latin typeface="Meiryo UI" panose="020B0604030504040204" pitchFamily="50" charset="-128"/>
              <a:ea typeface="Meiryo UI" panose="020B0604030504040204" pitchFamily="50" charset="-128"/>
              <a:hlinkClick r:id="rId3"/>
            </a:endParaRPr>
          </a:p>
          <a:p>
            <a:pPr algn="l">
              <a:spcAft>
                <a:spcPts val="1200"/>
              </a:spcAft>
            </a:pPr>
            <a:endParaRPr lang="en-US" altLang="ja-JP" sz="1600" b="1" dirty="0">
              <a:solidFill>
                <a:srgbClr val="444444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>
              <a:spcAft>
                <a:spcPts val="1200"/>
              </a:spcAft>
            </a:pPr>
            <a:r>
              <a:rPr lang="ja-JP" altLang="en-US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貴社：約</a:t>
            </a:r>
            <a:r>
              <a:rPr lang="en-US" altLang="ja-JP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r>
            <a:r>
              <a:rPr lang="ja-JP" altLang="en-US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プロジェクト導入済（証券、金融、保険、資産運用、</a:t>
            </a:r>
            <a:r>
              <a:rPr lang="en-US" altLang="ja-JP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MCI</a:t>
            </a:r>
            <a:r>
              <a:rPr lang="ja-JP" altLang="en-US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、品監、札幌等）</a:t>
            </a:r>
            <a:endParaRPr lang="en-US" altLang="ja-JP" sz="1600" b="1" dirty="0">
              <a:solidFill>
                <a:srgbClr val="444444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>
              <a:spcAft>
                <a:spcPts val="1200"/>
              </a:spcAft>
            </a:pPr>
            <a:r>
              <a:rPr lang="ja-JP" altLang="en-US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他社：約</a:t>
            </a:r>
            <a:r>
              <a:rPr lang="en-US" altLang="ja-JP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r>
            <a:r>
              <a:rPr lang="ja-JP" altLang="en-US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社、約</a:t>
            </a:r>
            <a:r>
              <a:rPr lang="en-US" altLang="ja-JP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r>
            <a:r>
              <a:rPr lang="ja-JP" altLang="en-US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ライセンス</a:t>
            </a:r>
            <a:br>
              <a:rPr lang="en-US" altLang="ja-JP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　　</a:t>
            </a:r>
            <a:r>
              <a:rPr lang="ja-JP" altLang="en-US" sz="1600" b="1" i="0" u="none" strike="noStrike" dirty="0">
                <a:solidFill>
                  <a:srgbClr val="444444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導入済</a:t>
            </a:r>
            <a:endParaRPr lang="en-US" altLang="ja-JP" sz="1600" b="1" i="0" u="none" strike="noStrike" dirty="0">
              <a:solidFill>
                <a:srgbClr val="444444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hlinkClick r:id="rId3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50E0566-D664-857A-E9F1-40CDC7A062A9}"/>
              </a:ext>
            </a:extLst>
          </p:cNvPr>
          <p:cNvSpPr txBox="1"/>
          <p:nvPr/>
        </p:nvSpPr>
        <p:spPr>
          <a:xfrm>
            <a:off x="3801544" y="2874076"/>
            <a:ext cx="3254965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お問い合わせ自動対応</a:t>
            </a:r>
          </a:p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仕様書、設計書等自然言語の横断検索</a:t>
            </a:r>
          </a:p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チーム内開発ナレッジ共有</a:t>
            </a:r>
          </a:p>
          <a:p>
            <a:pPr marL="250584" indent="-250584">
              <a:lnSpc>
                <a:spcPct val="150000"/>
              </a:lnSpc>
              <a:buClr>
                <a:srgbClr val="408FA6"/>
              </a:buClr>
              <a:buSzPct val="110000"/>
              <a:buFont typeface="Wingdings" panose="05000000000000000000" pitchFamily="2" charset="2"/>
              <a:buChar char="ü"/>
            </a:pPr>
            <a:r>
              <a:rPr lang="ja-JP" altLang="en-US" sz="1600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テストケース生成</a:t>
            </a:r>
            <a:br>
              <a:rPr lang="en-US" altLang="ja-JP" sz="8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endParaRPr lang="en-US" altLang="ja-JP" sz="800" dirty="0">
              <a:solidFill>
                <a:srgbClr val="444444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</a:pPr>
            <a:endParaRPr lang="en-US" altLang="ja-JP" sz="1600" b="1" dirty="0">
              <a:solidFill>
                <a:srgbClr val="444444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</a:pPr>
            <a:r>
              <a:rPr lang="ja-JP" altLang="en-US" sz="1600" b="1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大手と提携推進中</a:t>
            </a:r>
            <a:endParaRPr lang="en-US" altLang="ja-JP" sz="1600" b="1" dirty="0">
              <a:solidFill>
                <a:srgbClr val="444444"/>
              </a:solidFill>
              <a:latin typeface="Meiryo UI" panose="020B0604030504040204" pitchFamily="50" charset="-128"/>
              <a:ea typeface="Meiryo UI" panose="020B0604030504040204" pitchFamily="50" charset="-128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5406F9-1EB4-837D-EE85-624277A21DD5}"/>
              </a:ext>
            </a:extLst>
          </p:cNvPr>
          <p:cNvSpPr txBox="1"/>
          <p:nvPr/>
        </p:nvSpPr>
        <p:spPr>
          <a:xfrm>
            <a:off x="769634" y="1913403"/>
            <a:ext cx="1932685" cy="464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408FA6"/>
              </a:buClr>
              <a:buSzPct val="110000"/>
            </a:pPr>
            <a:r>
              <a:rPr lang="en-US" altLang="ja-JP" sz="1511" b="1" spc="44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WEB</a:t>
            </a:r>
            <a:r>
              <a:rPr lang="ja-JP" altLang="en-US" sz="1511" b="1" spc="44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システム</a:t>
            </a:r>
            <a:br>
              <a:rPr lang="en-US" altLang="ja-JP" sz="1511" b="1" spc="44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511" b="1" spc="44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テスト自動化ツール</a:t>
            </a:r>
            <a:endParaRPr lang="en-US" altLang="ja-JP" sz="1511" spc="44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CCEE80D8-7764-0074-B0C2-0F46F2A99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8" y="1083063"/>
            <a:ext cx="1732425" cy="6222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A765E3-1136-CC72-1452-51F8910D4DE9}"/>
              </a:ext>
            </a:extLst>
          </p:cNvPr>
          <p:cNvSpPr txBox="1"/>
          <p:nvPr/>
        </p:nvSpPr>
        <p:spPr>
          <a:xfrm>
            <a:off x="4216094" y="1913405"/>
            <a:ext cx="2052924" cy="464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408FA6"/>
              </a:buClr>
              <a:buSzPct val="110000"/>
            </a:pPr>
            <a:r>
              <a:rPr lang="ja-JP" altLang="en-US" sz="1511" b="1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企業独自データを利用する</a:t>
            </a:r>
            <a:r>
              <a:rPr lang="en-US" altLang="ja-JP" sz="1511" b="1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lang="ja-JP" altLang="en-US" sz="1511" b="1" spc="44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チャットボット</a:t>
            </a:r>
            <a:endParaRPr lang="en-US" altLang="ja-JP" sz="1511" spc="44" dirty="0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48C01A4E-6F03-38CF-23D0-394EA3114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7677" y="1194617"/>
            <a:ext cx="2052924" cy="39917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E40CCF-4847-BEFE-7212-1C0A343265AC}"/>
              </a:ext>
            </a:extLst>
          </p:cNvPr>
          <p:cNvSpPr txBox="1"/>
          <p:nvPr/>
        </p:nvSpPr>
        <p:spPr>
          <a:xfrm>
            <a:off x="7318285" y="1913405"/>
            <a:ext cx="2509988" cy="464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408FA6"/>
              </a:buClr>
              <a:buSzPct val="110000"/>
            </a:pPr>
            <a:r>
              <a:rPr lang="ja-JP" altLang="en-US" sz="1511" b="1" spc="44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生成</a:t>
            </a:r>
            <a:r>
              <a:rPr lang="en-US" altLang="ja-JP" sz="1511" b="1" spc="44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lang="ja-JP" altLang="en-US" sz="1511" b="1" spc="44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で開発効率アップの新時代へ</a:t>
            </a:r>
            <a:endParaRPr lang="en-US" altLang="ja-JP" sz="1511" spc="44">
              <a:solidFill>
                <a:schemeClr val="bg2">
                  <a:lumMod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149F62-E8F7-8B03-BA94-C0F8B6D81A2C}"/>
              </a:ext>
            </a:extLst>
          </p:cNvPr>
          <p:cNvSpPr txBox="1"/>
          <p:nvPr/>
        </p:nvSpPr>
        <p:spPr>
          <a:xfrm>
            <a:off x="7236707" y="1178281"/>
            <a:ext cx="2509988" cy="4317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408FA6"/>
              </a:buClr>
              <a:buSzPct val="110000"/>
            </a:pPr>
            <a:r>
              <a:rPr lang="en-US" altLang="ja-JP" sz="2806" b="1" spc="44" err="1">
                <a:solidFill>
                  <a:srgbClr val="004FAD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CopilotGo</a:t>
            </a:r>
            <a:endParaRPr lang="en-US" altLang="ja-JP" sz="2806" b="1" spc="44">
              <a:solidFill>
                <a:srgbClr val="004FAD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9CCFD2-EC49-2BF6-A9DA-FBF11DB3A2E3}"/>
              </a:ext>
            </a:extLst>
          </p:cNvPr>
          <p:cNvSpPr txBox="1"/>
          <p:nvPr/>
        </p:nvSpPr>
        <p:spPr>
          <a:xfrm>
            <a:off x="1136234" y="2440199"/>
            <a:ext cx="2363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>
                <a:solidFill>
                  <a:schemeClr val="accent2">
                    <a:lumMod val="75000"/>
                  </a:schemeClr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特許第</a:t>
            </a:r>
            <a:r>
              <a:rPr lang="en-US" altLang="ja-JP" sz="1200" b="0" i="0">
                <a:solidFill>
                  <a:schemeClr val="accent2">
                    <a:lumMod val="75000"/>
                  </a:schemeClr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6830701</a:t>
            </a:r>
            <a:r>
              <a:rPr lang="ja-JP" altLang="en-US" sz="1200" b="0" i="0">
                <a:solidFill>
                  <a:schemeClr val="accent2">
                    <a:lumMod val="75000"/>
                  </a:schemeClr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号</a:t>
            </a:r>
            <a:r>
              <a:rPr lang="en-US" altLang="ja-JP" sz="1200" b="0" i="0">
                <a:solidFill>
                  <a:schemeClr val="accent2">
                    <a:lumMod val="75000"/>
                  </a:schemeClr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(P6830701)</a:t>
            </a:r>
            <a:endParaRPr lang="ja-JP" altLang="en-US" sz="1200">
              <a:solidFill>
                <a:schemeClr val="accent2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24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1EDDD96-587E-4172-A9C5-E4692CA8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A9F-A776-4FA1-BF86-4B8962EFD736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8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38993B-0DD8-43BB-B954-AF9B9FF69F7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業務システム開発主要実績</a:t>
            </a:r>
          </a:p>
        </p:txBody>
      </p:sp>
      <p:graphicFrame>
        <p:nvGraphicFramePr>
          <p:cNvPr id="239" name="表 238">
            <a:extLst>
              <a:ext uri="{FF2B5EF4-FFF2-40B4-BE49-F238E27FC236}">
                <a16:creationId xmlns:a16="http://schemas.microsoft.com/office/drawing/2014/main" id="{FC09D371-DB55-4F10-AAE4-C652830CC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669095"/>
              </p:ext>
            </p:extLst>
          </p:nvPr>
        </p:nvGraphicFramePr>
        <p:xfrm>
          <a:off x="407988" y="1142999"/>
          <a:ext cx="9879995" cy="564832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763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100" b="1" u="none" strike="noStrike">
                          <a:solidFill>
                            <a:schemeClr val="bg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No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72000" marB="3600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プロジェクト名</a:t>
                      </a:r>
                      <a:endParaRPr lang="ja-JP" altLang="en-US" sz="1100" b="1" i="0" u="none" strike="noStrike">
                        <a:solidFill>
                          <a:schemeClr val="bg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72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業務</a:t>
                      </a:r>
                      <a:endParaRPr lang="ja-JP" altLang="en-US" sz="1100" b="1" i="0" u="none" strike="noStrike">
                        <a:solidFill>
                          <a:schemeClr val="bg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72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ピーク体制</a:t>
                      </a:r>
                    </a:p>
                  </a:txBody>
                  <a:tcPr marL="72000" marR="72000" marT="72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担当工程</a:t>
                      </a:r>
                    </a:p>
                  </a:txBody>
                  <a:tcPr marL="72000" marR="72000" marT="72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技術</a:t>
                      </a:r>
                      <a:endParaRPr lang="ja-JP" altLang="en-US" sz="1100" b="1" i="0" u="none" strike="noStrike">
                        <a:solidFill>
                          <a:schemeClr val="bg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72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642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5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１</a:t>
                      </a:r>
                      <a:endParaRPr lang="en-US" altLang="ja-JP" sz="105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年金</a:t>
                      </a: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WEB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システム更改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年金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50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</a:t>
                      </a:r>
                      <a:r>
                        <a:rPr lang="en-US" altLang="ja-JP" sz="1000" b="0" u="none" strike="noStrike" spc="-1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N</a:t>
                      </a:r>
                      <a:r>
                        <a:rPr lang="ja-JP" altLang="en-US" sz="1000" b="0" u="none" strike="noStrike" spc="5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外部設計～本番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Java/JSP/Oracle/O3W/</a:t>
                      </a: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Linux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000259"/>
                  </a:ext>
                </a:extLst>
              </a:tr>
              <a:tr h="20464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OFF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内部設計～結合テスト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220219"/>
                  </a:ext>
                </a:extLst>
              </a:tr>
              <a:tr h="204642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5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２</a:t>
                      </a:r>
                      <a:endParaRPr lang="en-US" altLang="ja-JP" sz="105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銀行情報系再構築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銀行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60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5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要件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～本番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C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＃</a:t>
                      </a:r>
                      <a:r>
                        <a:rPr 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altLang="ja-JP" sz="1000" b="0" u="none" strike="noStrike" err="1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Powershell</a:t>
                      </a: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altLang="ja-JP" sz="1000" b="0" u="none" strike="noStrike" err="1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Sqlserver</a:t>
                      </a:r>
                      <a:r>
                        <a:rPr 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Azure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48068"/>
                  </a:ext>
                </a:extLst>
              </a:tr>
              <a:tr h="20464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OFF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外部設計～総合テスト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818900"/>
                  </a:ext>
                </a:extLst>
              </a:tr>
              <a:tr h="204642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+mn-cs"/>
                        </a:rPr>
                        <a:t>３</a:t>
                      </a:r>
                      <a:endParaRPr lang="en-US" altLang="ja-JP" sz="105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銀行勘定系システム更改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+mn-cs"/>
                        </a:rPr>
                        <a:t>銀行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150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5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外部設計～本番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Cobol/Windows/</a:t>
                      </a:r>
                      <a:r>
                        <a:rPr lang="en-US" sz="1000" b="0" u="none" strike="noStrike" err="1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Sqlserver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71882"/>
                  </a:ext>
                </a:extLst>
              </a:tr>
              <a:tr h="20464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OFF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内部設計～結合テスト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785752"/>
                  </a:ext>
                </a:extLst>
              </a:tr>
              <a:tr h="204642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+mn-cs"/>
                        </a:rPr>
                        <a:t>４</a:t>
                      </a:r>
                      <a:endParaRPr lang="en-US" altLang="ja-JP" sz="105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年金システム制度対応案件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年金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50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5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調査～本番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Cobol/Oracle/</a:t>
                      </a: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Linux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4391"/>
                  </a:ext>
                </a:extLst>
              </a:tr>
              <a:tr h="20464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OFF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外部設計～結合テスト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315227"/>
                  </a:ext>
                </a:extLst>
              </a:tr>
              <a:tr h="204642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+mn-cs"/>
                        </a:rPr>
                        <a:t>５</a:t>
                      </a:r>
                      <a:endParaRPr lang="en-US" altLang="ja-JP" sz="105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ネット銀行</a:t>
                      </a: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WEB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システムエンハンス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銀行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90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2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概要設計～本番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Java/JSP/Oracle/O3W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716555"/>
                  </a:ext>
                </a:extLst>
              </a:tr>
              <a:tr h="20464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OFF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外部設計～総合テスト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587484"/>
                  </a:ext>
                </a:extLst>
              </a:tr>
              <a:tr h="204642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+mn-cs"/>
                        </a:rPr>
                        <a:t>６</a:t>
                      </a:r>
                      <a:endParaRPr lang="en-US" altLang="ja-JP" sz="105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銀行口座開設自動化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銀行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20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2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概要設計～本番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Angular</a:t>
                      </a:r>
                      <a:r>
                        <a:rPr 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/Java/JavaScript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64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OFF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</a:t>
                      </a: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外部設計～総合テスト</a:t>
                      </a: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200845"/>
                  </a:ext>
                </a:extLst>
              </a:tr>
              <a:tr h="204642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+mn-cs"/>
                        </a:rPr>
                        <a:t>７</a:t>
                      </a:r>
                      <a:endParaRPr lang="en-US" altLang="ja-JP" sz="105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年金</a:t>
                      </a: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WEB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システムスマホ・タブレット対応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年金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20</a:t>
                      </a: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3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要件定義～本番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HTML5/CSS3/JavaScript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95720"/>
                  </a:ext>
                </a:extLst>
              </a:tr>
              <a:tr h="20464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OFF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方式設計～結合テスト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76904"/>
                  </a:ext>
                </a:extLst>
              </a:tr>
              <a:tr h="409284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８</a:t>
                      </a:r>
                      <a:endParaRPr lang="en-US" altLang="ja-JP" sz="105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メガ銀行業務自動化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銀行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20</a:t>
                      </a: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3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要件確認～本番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PEGA/RPA/Salesforce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642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5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９</a:t>
                      </a:r>
                      <a:endParaRPr lang="en-US" altLang="ja-JP" sz="105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投資情報システム再構築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投資情報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60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3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方式設計～本番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HTML5/JavaScript</a:t>
                      </a: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/Java(</a:t>
                      </a:r>
                      <a:r>
                        <a:rPr 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Angular)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64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OFF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方式設計～結合テスト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28992"/>
                  </a:ext>
                </a:extLst>
              </a:tr>
              <a:tr h="409284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5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10</a:t>
                      </a: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クレジットカードコールセンターシステム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その他金融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15</a:t>
                      </a: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3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外部設計～総合テスト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err="1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Angularjs</a:t>
                      </a: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/OW+/Java/JS/Oracle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9284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5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11</a:t>
                      </a: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損保代理店管理システム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保険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10</a:t>
                      </a: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3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</a:t>
                      </a:r>
                      <a:r>
                        <a:rPr lang="en-US" altLang="ja-JP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POC</a:t>
                      </a:r>
                      <a:r>
                        <a:rPr lang="ja-JP" altLang="en-US" sz="1000" b="0" u="none" strike="noStrike" spc="-30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、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要件定義</a:t>
                      </a:r>
                      <a:r>
                        <a:rPr lang="ja-JP" altLang="en-US" sz="1000" b="0" u="none" strike="noStrike" spc="-30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、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基本設計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altLang="ja-JP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Saleforce</a:t>
                      </a:r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/Lightning/</a:t>
                      </a:r>
                      <a:r>
                        <a:rPr lang="en-US" altLang="ja-JP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Musoft</a:t>
                      </a:r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altLang="ja-JP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Heroku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4642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5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12</a:t>
                      </a: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銀行</a:t>
                      </a:r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ATM</a:t>
                      </a: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新規サービス構築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銀行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130</a:t>
                      </a:r>
                      <a:r>
                        <a:rPr lang="ja-JP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3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要件定義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～本番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Azure/Core/C#/</a:t>
                      </a:r>
                      <a:r>
                        <a:rPr lang="en-US" altLang="ja-JP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Powershell</a:t>
                      </a:r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altLang="ja-JP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Sqldb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464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dirty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OFF</a:t>
                      </a:r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外部設計～総合テスト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306725"/>
                  </a:ext>
                </a:extLst>
              </a:tr>
              <a:tr h="204642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5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13</a:t>
                      </a:r>
                    </a:p>
                  </a:txBody>
                  <a:tcPr marL="72000" marR="72000" marT="36000" marB="3600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スマホアプリ開発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銀行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30</a:t>
                      </a:r>
                      <a:r>
                        <a:rPr lang="ja-JP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人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spc="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ON</a:t>
                      </a:r>
                      <a:r>
                        <a:rPr lang="ja-JP" altLang="en-US" sz="1000" b="0" u="none" strike="noStrike" spc="30" baseline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 </a:t>
                      </a:r>
                      <a:r>
                        <a:rPr lang="ja-JP" altLang="en-US" sz="10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概要設計～総合テスト</a:t>
                      </a:r>
                      <a:endParaRPr lang="ja-JP" altLang="en-US" sz="10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Swift(IOS)/Java(Android)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464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u="none" strike="noStrike" dirty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OFF</a:t>
                      </a:r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基本設計～結合テスト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72000" marR="72000" marT="360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496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30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2DAEE2B-9D34-6A75-4C31-02D9CA98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5BC0-6822-4685-9C93-3EC93B85AD69}" type="slidenum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BFF4457-184F-801C-5C51-B1EA56C4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sz="2590">
                <a:latin typeface="Meiryo UI" panose="020B0604030504040204" pitchFamily="50" charset="-128"/>
                <a:ea typeface="Meiryo UI" panose="020B0604030504040204" pitchFamily="50" charset="-128"/>
              </a:rPr>
              <a:t>製品ソリューション</a:t>
            </a:r>
            <a:r>
              <a:rPr lang="en-US" altLang="ja-JP" sz="2590">
                <a:latin typeface="Meiryo UI" panose="020B0604030504040204" pitchFamily="50" charset="-128"/>
                <a:ea typeface="Meiryo UI" panose="020B0604030504040204" pitchFamily="50" charset="-128"/>
              </a:rPr>
              <a:t>SI</a:t>
            </a:r>
            <a:r>
              <a:rPr lang="ja-JP" altLang="en-US" sz="2590">
                <a:latin typeface="Meiryo UI" panose="020B0604030504040204" pitchFamily="50" charset="-128"/>
                <a:ea typeface="Meiryo UI" panose="020B0604030504040204" pitchFamily="50" charset="-128"/>
              </a:rPr>
              <a:t>事業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169F8E2F-4149-17DB-2322-8BDF5D247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958276"/>
              </p:ext>
            </p:extLst>
          </p:nvPr>
        </p:nvGraphicFramePr>
        <p:xfrm>
          <a:off x="735066" y="1174369"/>
          <a:ext cx="9258093" cy="49525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6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8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80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25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486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500" b="1" i="0" u="none" strike="noStrike">
                          <a:solidFill>
                            <a:srgbClr val="164B7F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カテゴリ</a:t>
                      </a:r>
                    </a:p>
                  </a:txBody>
                  <a:tcPr marL="63141" marR="63141" marT="63141" marB="3157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164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ja-JP" altLang="en-US" sz="1500" b="1" i="0" u="none" strike="noStrike">
                          <a:solidFill>
                            <a:srgbClr val="164B7F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製品</a:t>
                      </a:r>
                    </a:p>
                  </a:txBody>
                  <a:tcPr marL="63141" marR="63141" marT="63141" marB="3157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164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500" b="1" i="0" u="none" strike="noStrike">
                          <a:solidFill>
                            <a:srgbClr val="164B7F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会社</a:t>
                      </a:r>
                    </a:p>
                  </a:txBody>
                  <a:tcPr marL="63141" marR="63141" marT="63141" marB="3157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164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500" b="1" i="0" u="none" strike="noStrike">
                          <a:solidFill>
                            <a:srgbClr val="164B7F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アライアンス</a:t>
                      </a:r>
                    </a:p>
                  </a:txBody>
                  <a:tcPr marL="63141" marR="63141" marT="63141" marB="3157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164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4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300" b="1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CRM</a:t>
                      </a:r>
                      <a:endParaRPr lang="ja-JP" altLang="en-US" sz="1300" b="1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64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ja-JP" altLang="en-US" sz="13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64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altLang="ja-JP" sz="1500" b="0" u="none" strike="noStrike" err="1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Salesforce.com</a:t>
                      </a:r>
                      <a:endParaRPr lang="en-US" altLang="ja-JP" sz="1500" b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64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5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コンサルティングパートナー</a:t>
                      </a:r>
                      <a:endParaRPr lang="en-US" sz="15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164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000259"/>
                  </a:ext>
                </a:extLst>
              </a:tr>
              <a:tr h="10894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300" b="1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ERP</a:t>
                      </a:r>
                      <a:endParaRPr lang="ja-JP" altLang="en-US" sz="1300" b="1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ja-JP" altLang="en-US" sz="13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SAP</a:t>
                      </a:r>
                      <a:r>
                        <a:rPr lang="ja-JP" alt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ジャパン株式会社</a:t>
                      </a:r>
                      <a:endParaRPr lang="en-US" sz="15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endParaRPr lang="en-US" sz="15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48068"/>
                  </a:ext>
                </a:extLst>
              </a:tr>
              <a:tr h="10894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300" b="1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BPM</a:t>
                      </a:r>
                      <a:endParaRPr lang="ja-JP" altLang="en-US" sz="1300" b="1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ja-JP" altLang="en-US" sz="13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altLang="ja-JP" sz="15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Pegasystems Inc.</a:t>
                      </a:r>
                      <a:endParaRPr lang="en-US" sz="15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5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アライアンスパートナー</a:t>
                      </a:r>
                      <a:endParaRPr lang="en-US" sz="15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71882"/>
                  </a:ext>
                </a:extLst>
              </a:tr>
              <a:tr h="10894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ja-JP" sz="1300" b="1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RPA</a:t>
                      </a:r>
                      <a:endParaRPr lang="ja-JP" altLang="en-US" sz="1300" b="1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ja-JP" altLang="en-US" sz="13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altLang="ja-JP" sz="15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UiPath</a:t>
                      </a:r>
                      <a:r>
                        <a:rPr lang="ja-JP" alt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株式会社</a:t>
                      </a:r>
                      <a:endParaRPr lang="en-US" sz="15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ja-JP" altLang="en-US" sz="1500" b="0" u="none" strike="noStrike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Arial" panose="020B0604020202020204" pitchFamily="34" charset="0"/>
                        </a:rPr>
                        <a:t>リソースパートナー</a:t>
                      </a:r>
                      <a:endParaRPr lang="en-US" sz="1500" b="0" i="0" u="none" strike="noStrike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L="63141" marR="63141" marT="31570" marB="315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4391"/>
                  </a:ext>
                </a:extLst>
              </a:tr>
            </a:tbl>
          </a:graphicData>
        </a:graphic>
      </p:graphicFrame>
      <p:pic>
        <p:nvPicPr>
          <p:cNvPr id="8" name="Picture 2" descr="セールスフォース (企業) - Wikipedia">
            <a:extLst>
              <a:ext uri="{FF2B5EF4-FFF2-40B4-BE49-F238E27FC236}">
                <a16:creationId xmlns:a16="http://schemas.microsoft.com/office/drawing/2014/main" id="{E253EA9B-EBDE-B07C-023D-53B1F96A4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28" y="1991600"/>
            <a:ext cx="934715" cy="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ga logo">
            <a:extLst>
              <a:ext uri="{FF2B5EF4-FFF2-40B4-BE49-F238E27FC236}">
                <a16:creationId xmlns:a16="http://schemas.microsoft.com/office/drawing/2014/main" id="{0457F530-A7AE-1185-9AE7-E87DB0296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26" y="4209637"/>
            <a:ext cx="779748" cy="57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A7DFEA9-B23C-DB6B-7527-F7AC4FEA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33" y="3196658"/>
            <a:ext cx="934715" cy="4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30E525E-6140-5B95-D3DA-CC9369F2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27" y="5372227"/>
            <a:ext cx="934715" cy="33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57055"/>
      </p:ext>
    </p:extLst>
  </p:cSld>
  <p:clrMapOvr>
    <a:masterClrMapping/>
  </p:clrMapOvr>
</p:sld>
</file>

<file path=ppt/theme/theme1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158e456-973d-4772-94a6-09b3aecc115d" xsi:nil="true"/>
    <lcf76f155ced4ddcb4097134ff3c332f xmlns="fe791e17-18a5-45f8-8f90-1a0f3067368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8AE43BB65650BA49986C1B08B058C3C8" ma:contentTypeVersion="16" ma:contentTypeDescription="新しいドキュメントを作成します。" ma:contentTypeScope="" ma:versionID="720e03d5f269166881250aa33683e588">
  <xsd:schema xmlns:xsd="http://www.w3.org/2001/XMLSchema" xmlns:xs="http://www.w3.org/2001/XMLSchema" xmlns:p="http://schemas.microsoft.com/office/2006/metadata/properties" xmlns:ns2="b158e456-973d-4772-94a6-09b3aecc115d" xmlns:ns3="fe791e17-18a5-45f8-8f90-1a0f30673687" targetNamespace="http://schemas.microsoft.com/office/2006/metadata/properties" ma:root="true" ma:fieldsID="993057008931e2df597899e45c88f0db" ns2:_="" ns3:_="">
    <xsd:import namespace="b158e456-973d-4772-94a6-09b3aecc115d"/>
    <xsd:import namespace="fe791e17-18a5-45f8-8f90-1a0f3067368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8e456-973d-4772-94a6-09b3aecc115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58fb7069-47c9-4a9e-9ed5-40b78fcd0107}" ma:internalName="TaxCatchAll" ma:showField="CatchAllData" ma:web="b158e456-973d-4772-94a6-09b3aecc11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91e17-18a5-45f8-8f90-1a0f306736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0df113ce-9501-4fcf-bf00-d723dcc8e1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2A8CC5-B728-48E4-86F8-460538BEDC97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fe791e17-18a5-45f8-8f90-1a0f30673687"/>
    <ds:schemaRef ds:uri="b158e456-973d-4772-94a6-09b3aecc115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5D1FA37-F445-43F6-8B39-AE283A750E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8e456-973d-4772-94a6-09b3aecc115d"/>
    <ds:schemaRef ds:uri="fe791e17-18a5-45f8-8f90-1a0f306736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FC44C6-7023-4386-B27D-9E8AB190DE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1289</Words>
  <Application>Microsoft Office PowerPoint</Application>
  <PresentationFormat>ユーザー設定</PresentationFormat>
  <Paragraphs>313</Paragraphs>
  <Slides>10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10</vt:i4>
      </vt:variant>
    </vt:vector>
  </HeadingPairs>
  <TitlesOfParts>
    <vt:vector size="18" baseType="lpstr">
      <vt:lpstr>メイリオ</vt:lpstr>
      <vt:lpstr>Arial</vt:lpstr>
      <vt:lpstr>HGSｺﾞｼｯｸE</vt:lpstr>
      <vt:lpstr>Meiryo UI</vt:lpstr>
      <vt:lpstr>游ゴシック</vt:lpstr>
      <vt:lpstr>Wingdings</vt:lpstr>
      <vt:lpstr>1_デザインの設定</vt:lpstr>
      <vt:lpstr>5_デザインの設定</vt:lpstr>
      <vt:lpstr>PowerPoint プレゼンテーション</vt:lpstr>
      <vt:lpstr>会社構成　　　　　　　　　　　</vt:lpstr>
      <vt:lpstr>沿革</vt:lpstr>
      <vt:lpstr>4つの事業分野と要員比率</vt:lpstr>
      <vt:lpstr>六元素グループの歩み</vt:lpstr>
      <vt:lpstr>貴社向けサービス(2024年10月時点)</vt:lpstr>
      <vt:lpstr>AIソリューション事業</vt:lpstr>
      <vt:lpstr>業務システム開発主要実績</vt:lpstr>
      <vt:lpstr>製品ソリューションSI事業</vt:lpstr>
      <vt:lpstr>連絡先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/>
  <cp:lastModifiedBy/>
  <cp:revision>12</cp:revision>
  <dcterms:created xsi:type="dcterms:W3CDTF">2020-11-20T13:24:08Z</dcterms:created>
  <dcterms:modified xsi:type="dcterms:W3CDTF">2024-12-20T07:21:47Z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0x0101008AE43BB65650BA49986C1B08B058C3C8</vt:lpwstr>
  </property>
  <property fmtid="{D5CDD505-2E9C-101B-9397-08002B2CF9AE}" pid="3" name="MediaServiceImageTags">
    <vt:lpwstr/>
  </property>
</Properties>
</file>